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embeddedFontLst>
    <p:embeddedFont>
      <p:font typeface="Poppins" panose="00000500000000000000" pitchFamily="2"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il+L/djH+d/iIo5G+XWG7g4Qb2J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5ee47e777c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5ee47e777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8"/>
          <p:cNvSpPr>
            <a:spLocks noGrp="1"/>
          </p:cNvSpPr>
          <p:nvPr>
            <p:ph type="pic" idx="2"/>
          </p:nvPr>
        </p:nvSpPr>
        <p:spPr>
          <a:xfrm>
            <a:off x="5183188" y="987425"/>
            <a:ext cx="6172200" cy="4873625"/>
          </a:xfrm>
          <a:prstGeom prst="rect">
            <a:avLst/>
          </a:prstGeom>
          <a:noFill/>
          <a:ln>
            <a:noFill/>
          </a:ln>
        </p:spPr>
      </p:sp>
      <p:sp>
        <p:nvSpPr>
          <p:cNvPr id="64" name="Google Shape;64;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mailto:customerservices@totalclothing.co.u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totalclothing.co.uk/collections/vista-academy-littleport" TargetMode="Externa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20.png"/><Relationship Id="rId7"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18.pn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0" y="5702530"/>
            <a:ext cx="12192000" cy="1155469"/>
          </a:xfrm>
          <a:prstGeom prst="rect">
            <a:avLst/>
          </a:prstGeom>
          <a:solidFill>
            <a:srgbClr val="703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5" name="Google Shape;85;p1"/>
          <p:cNvSpPr txBox="1"/>
          <p:nvPr/>
        </p:nvSpPr>
        <p:spPr>
          <a:xfrm>
            <a:off x="2467493" y="303845"/>
            <a:ext cx="7157259"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800" b="1" i="0" u="none" strike="noStrike" cap="none">
                <a:solidFill>
                  <a:srgbClr val="000000"/>
                </a:solidFill>
                <a:latin typeface="Poppins"/>
                <a:ea typeface="Poppins"/>
                <a:cs typeface="Poppins"/>
                <a:sym typeface="Poppins"/>
              </a:rPr>
              <a:t>School Uniform Information Guide.</a:t>
            </a:r>
            <a:endParaRPr/>
          </a:p>
        </p:txBody>
      </p:sp>
      <p:sp>
        <p:nvSpPr>
          <p:cNvPr id="86" name="Google Shape;86;p1"/>
          <p:cNvSpPr txBox="1"/>
          <p:nvPr/>
        </p:nvSpPr>
        <p:spPr>
          <a:xfrm>
            <a:off x="2157153" y="5926322"/>
            <a:ext cx="7877694"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0" i="0" u="none" strike="noStrike" cap="none" dirty="0">
                <a:solidFill>
                  <a:schemeClr val="lt1"/>
                </a:solidFill>
                <a:latin typeface="Poppins"/>
                <a:ea typeface="Poppins"/>
                <a:cs typeface="Poppins"/>
                <a:sym typeface="Poppins"/>
              </a:rPr>
              <a:t>For delivery before Back to School, please order by:</a:t>
            </a:r>
            <a:endParaRPr dirty="0"/>
          </a:p>
          <a:p>
            <a:pPr marL="0" marR="0" lvl="0" indent="0" algn="ctr" rtl="0">
              <a:spcBef>
                <a:spcPts val="0"/>
              </a:spcBef>
              <a:spcAft>
                <a:spcPts val="0"/>
              </a:spcAft>
              <a:buNone/>
            </a:pPr>
            <a:r>
              <a:rPr lang="en-GB" sz="2400" b="1" i="0" u="none" strike="noStrike" cap="none" dirty="0">
                <a:solidFill>
                  <a:schemeClr val="lt1"/>
                </a:solidFill>
                <a:latin typeface="Poppins"/>
                <a:ea typeface="Poppins"/>
                <a:cs typeface="Poppins"/>
                <a:sym typeface="Poppins"/>
              </a:rPr>
              <a:t>Wednesday 12</a:t>
            </a:r>
            <a:r>
              <a:rPr lang="en-GB" sz="2400" b="1" i="0" u="none" strike="noStrike" cap="none" baseline="30000" dirty="0">
                <a:solidFill>
                  <a:schemeClr val="lt1"/>
                </a:solidFill>
                <a:latin typeface="Poppins"/>
                <a:ea typeface="Poppins"/>
                <a:cs typeface="Poppins"/>
                <a:sym typeface="Poppins"/>
              </a:rPr>
              <a:t>th</a:t>
            </a:r>
            <a:r>
              <a:rPr lang="en-GB" sz="2400" b="1" i="0" u="none" strike="noStrike" cap="none" dirty="0">
                <a:solidFill>
                  <a:schemeClr val="lt1"/>
                </a:solidFill>
                <a:latin typeface="Poppins"/>
                <a:ea typeface="Poppins"/>
                <a:cs typeface="Poppins"/>
                <a:sym typeface="Poppins"/>
              </a:rPr>
              <a:t> August 2026</a:t>
            </a:r>
            <a:endParaRPr dirty="0"/>
          </a:p>
        </p:txBody>
      </p:sp>
      <p:sp>
        <p:nvSpPr>
          <p:cNvPr id="87" name="Google Shape;87;p1"/>
          <p:cNvSpPr txBox="1"/>
          <p:nvPr/>
        </p:nvSpPr>
        <p:spPr>
          <a:xfrm>
            <a:off x="2467492" y="1826313"/>
            <a:ext cx="7157400" cy="40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a:latin typeface="Poppins"/>
                <a:ea typeface="Poppins"/>
                <a:cs typeface="Poppins"/>
                <a:sym typeface="Poppins"/>
              </a:rPr>
              <a:t>Vista Academy</a:t>
            </a:r>
            <a:endParaRPr sz="2000" b="1" i="0" u="none" strike="noStrike" cap="none">
              <a:solidFill>
                <a:srgbClr val="000000"/>
              </a:solidFill>
              <a:latin typeface="Poppins"/>
              <a:ea typeface="Poppins"/>
              <a:cs typeface="Poppins"/>
              <a:sym typeface="Poppins"/>
            </a:endParaRPr>
          </a:p>
        </p:txBody>
      </p:sp>
      <p:pic>
        <p:nvPicPr>
          <p:cNvPr id="88" name="Google Shape;88;p1"/>
          <p:cNvPicPr preferRelativeResize="0"/>
          <p:nvPr/>
        </p:nvPicPr>
        <p:blipFill rotWithShape="1">
          <a:blip r:embed="rId3">
            <a:alphaModFix/>
          </a:blip>
          <a:srcRect/>
          <a:stretch/>
        </p:blipFill>
        <p:spPr>
          <a:xfrm>
            <a:off x="10317102" y="294268"/>
            <a:ext cx="1520230" cy="495442"/>
          </a:xfrm>
          <a:prstGeom prst="rect">
            <a:avLst/>
          </a:prstGeom>
          <a:noFill/>
          <a:ln>
            <a:noFill/>
          </a:ln>
        </p:spPr>
      </p:pic>
      <p:sp>
        <p:nvSpPr>
          <p:cNvPr id="89" name="Google Shape;89;p1"/>
          <p:cNvSpPr/>
          <p:nvPr/>
        </p:nvSpPr>
        <p:spPr>
          <a:xfrm>
            <a:off x="0" y="4041661"/>
            <a:ext cx="12192000" cy="1660869"/>
          </a:xfrm>
          <a:prstGeom prst="rect">
            <a:avLst/>
          </a:prstGeom>
          <a:solidFill>
            <a:srgbClr val="0099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1"/>
          <p:cNvSpPr txBox="1"/>
          <p:nvPr/>
        </p:nvSpPr>
        <p:spPr>
          <a:xfrm>
            <a:off x="5253487" y="4547062"/>
            <a:ext cx="3676869"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a:solidFill>
                  <a:schemeClr val="dk1"/>
                </a:solidFill>
                <a:latin typeface="Poppins"/>
                <a:ea typeface="Poppins"/>
                <a:cs typeface="Poppins"/>
                <a:sym typeface="Poppins"/>
              </a:rPr>
              <a:t>Scan the QR Code to find the school page! </a:t>
            </a:r>
            <a:endParaRPr sz="2000" b="1">
              <a:solidFill>
                <a:schemeClr val="dk1"/>
              </a:solidFill>
              <a:latin typeface="Poppins"/>
              <a:ea typeface="Poppins"/>
              <a:cs typeface="Poppins"/>
              <a:sym typeface="Poppins"/>
            </a:endParaRPr>
          </a:p>
        </p:txBody>
      </p:sp>
      <p:pic>
        <p:nvPicPr>
          <p:cNvPr id="91" name="Google Shape;91;p1"/>
          <p:cNvPicPr preferRelativeResize="0"/>
          <p:nvPr/>
        </p:nvPicPr>
        <p:blipFill rotWithShape="1">
          <a:blip r:embed="rId4">
            <a:alphaModFix/>
          </a:blip>
          <a:srcRect l="24822" t="32508" r="24807" b="28087"/>
          <a:stretch/>
        </p:blipFill>
        <p:spPr>
          <a:xfrm>
            <a:off x="4881025" y="2214800"/>
            <a:ext cx="2123055" cy="1660874"/>
          </a:xfrm>
          <a:prstGeom prst="rect">
            <a:avLst/>
          </a:prstGeom>
          <a:noFill/>
          <a:ln>
            <a:noFill/>
          </a:ln>
        </p:spPr>
      </p:pic>
      <p:pic>
        <p:nvPicPr>
          <p:cNvPr id="92" name="Google Shape;92;p1" title="Vista-academy-littleport.png"/>
          <p:cNvPicPr preferRelativeResize="0"/>
          <p:nvPr/>
        </p:nvPicPr>
        <p:blipFill rotWithShape="1">
          <a:blip r:embed="rId5">
            <a:alphaModFix/>
          </a:blip>
          <a:srcRect l="30772" t="30707" r="30333" b="30618"/>
          <a:stretch/>
        </p:blipFill>
        <p:spPr>
          <a:xfrm>
            <a:off x="3843375" y="4089175"/>
            <a:ext cx="1574650" cy="15658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p:nvPr/>
        </p:nvSpPr>
        <p:spPr>
          <a:xfrm>
            <a:off x="-2" y="0"/>
            <a:ext cx="6068293" cy="6858000"/>
          </a:xfrm>
          <a:prstGeom prst="rect">
            <a:avLst/>
          </a:prstGeom>
          <a:solidFill>
            <a:srgbClr val="703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2"/>
          <p:cNvSpPr txBox="1"/>
          <p:nvPr/>
        </p:nvSpPr>
        <p:spPr>
          <a:xfrm>
            <a:off x="473825" y="482138"/>
            <a:ext cx="4463934"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a:solidFill>
                  <a:schemeClr val="lt1"/>
                </a:solidFill>
                <a:latin typeface="Poppins"/>
                <a:ea typeface="Poppins"/>
                <a:cs typeface="Poppins"/>
                <a:sym typeface="Poppins"/>
              </a:rPr>
              <a:t>Dear Parents &amp; Carers…</a:t>
            </a:r>
            <a:endParaRPr/>
          </a:p>
        </p:txBody>
      </p:sp>
      <p:sp>
        <p:nvSpPr>
          <p:cNvPr id="99" name="Google Shape;99;p2"/>
          <p:cNvSpPr txBox="1"/>
          <p:nvPr/>
        </p:nvSpPr>
        <p:spPr>
          <a:xfrm>
            <a:off x="473825" y="1972886"/>
            <a:ext cx="4463934"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chemeClr val="lt1"/>
                </a:solidFill>
                <a:latin typeface="Poppins"/>
                <a:ea typeface="Poppins"/>
                <a:cs typeface="Poppins"/>
                <a:sym typeface="Poppins"/>
              </a:rPr>
              <a:t>Buying school uniform can be a tricky task, so here at Total Clothing we have created our </a:t>
            </a:r>
            <a:r>
              <a:rPr lang="en-GB" sz="1400" b="1">
                <a:solidFill>
                  <a:schemeClr val="lt1"/>
                </a:solidFill>
                <a:latin typeface="Poppins"/>
                <a:ea typeface="Poppins"/>
                <a:cs typeface="Poppins"/>
                <a:sym typeface="Poppins"/>
              </a:rPr>
              <a:t>School Uniform Information Guide </a:t>
            </a:r>
            <a:r>
              <a:rPr lang="en-GB" sz="1400">
                <a:solidFill>
                  <a:schemeClr val="lt1"/>
                </a:solidFill>
                <a:latin typeface="Poppins"/>
                <a:ea typeface="Poppins"/>
                <a:cs typeface="Poppins"/>
                <a:sym typeface="Poppins"/>
              </a:rPr>
              <a:t>to help you make the process easy for you.</a:t>
            </a:r>
            <a:endParaRPr/>
          </a:p>
        </p:txBody>
      </p:sp>
      <p:sp>
        <p:nvSpPr>
          <p:cNvPr id="100" name="Google Shape;100;p2"/>
          <p:cNvSpPr txBox="1"/>
          <p:nvPr/>
        </p:nvSpPr>
        <p:spPr>
          <a:xfrm>
            <a:off x="473825" y="3109734"/>
            <a:ext cx="4463934" cy="252376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dirty="0">
                <a:solidFill>
                  <a:schemeClr val="lt1"/>
                </a:solidFill>
                <a:latin typeface="Poppins"/>
                <a:ea typeface="Poppins"/>
                <a:cs typeface="Poppins"/>
                <a:sym typeface="Poppins"/>
              </a:rPr>
              <a:t>Inside you will find:</a:t>
            </a:r>
            <a:endParaRPr dirty="0"/>
          </a:p>
          <a:p>
            <a:pPr marL="285750" marR="0" lvl="0" indent="-285750" algn="l" rtl="0">
              <a:lnSpc>
                <a:spcPct val="150000"/>
              </a:lnSpc>
              <a:spcBef>
                <a:spcPts val="0"/>
              </a:spcBef>
              <a:spcAft>
                <a:spcPts val="0"/>
              </a:spcAft>
              <a:buClr>
                <a:schemeClr val="lt1"/>
              </a:buClr>
              <a:buSzPts val="1200"/>
              <a:buFont typeface="Arial"/>
              <a:buChar char="•"/>
            </a:pPr>
            <a:r>
              <a:rPr lang="en-GB" sz="1200" b="1" i="1" dirty="0">
                <a:solidFill>
                  <a:schemeClr val="lt1"/>
                </a:solidFill>
                <a:latin typeface="Poppins"/>
                <a:ea typeface="Poppins"/>
                <a:cs typeface="Poppins"/>
                <a:sym typeface="Poppins"/>
              </a:rPr>
              <a:t>Hints and tips on measuring to help you get the right fit first time.</a:t>
            </a:r>
            <a:endParaRPr dirty="0"/>
          </a:p>
          <a:p>
            <a:pPr marL="285750" marR="0" lvl="0" indent="-285750" algn="l" rtl="0">
              <a:lnSpc>
                <a:spcPct val="150000"/>
              </a:lnSpc>
              <a:spcBef>
                <a:spcPts val="0"/>
              </a:spcBef>
              <a:spcAft>
                <a:spcPts val="0"/>
              </a:spcAft>
              <a:buClr>
                <a:schemeClr val="lt1"/>
              </a:buClr>
              <a:buSzPts val="1200"/>
              <a:buFont typeface="Arial"/>
              <a:buChar char="•"/>
            </a:pPr>
            <a:r>
              <a:rPr lang="en-GB" sz="1200" b="1" i="1" dirty="0">
                <a:solidFill>
                  <a:schemeClr val="lt1"/>
                </a:solidFill>
                <a:latin typeface="Poppins"/>
                <a:ea typeface="Poppins"/>
                <a:cs typeface="Poppins"/>
                <a:sym typeface="Poppins"/>
              </a:rPr>
              <a:t>How to place your school uniform order on-line </a:t>
            </a:r>
            <a:r>
              <a:rPr lang="en-GB" sz="1200" i="1" dirty="0">
                <a:solidFill>
                  <a:schemeClr val="lt1"/>
                </a:solidFill>
                <a:latin typeface="Poppins"/>
                <a:ea typeface="Poppins"/>
                <a:cs typeface="Poppins"/>
                <a:sym typeface="Poppins"/>
              </a:rPr>
              <a:t>– ensure you place by </a:t>
            </a:r>
            <a:r>
              <a:rPr lang="en-GB" sz="1200" b="1" i="1" dirty="0">
                <a:solidFill>
                  <a:schemeClr val="lt1"/>
                </a:solidFill>
                <a:latin typeface="Poppins"/>
                <a:ea typeface="Poppins"/>
                <a:cs typeface="Poppins"/>
                <a:sym typeface="Poppins"/>
              </a:rPr>
              <a:t>Wednesday 12</a:t>
            </a:r>
            <a:r>
              <a:rPr lang="en-GB" sz="1200" b="1" i="1" baseline="30000" dirty="0">
                <a:solidFill>
                  <a:schemeClr val="lt1"/>
                </a:solidFill>
                <a:latin typeface="Poppins"/>
                <a:ea typeface="Poppins"/>
                <a:cs typeface="Poppins"/>
                <a:sym typeface="Poppins"/>
              </a:rPr>
              <a:t>th</a:t>
            </a:r>
            <a:r>
              <a:rPr lang="en-GB" sz="1200" b="1" i="1" dirty="0">
                <a:solidFill>
                  <a:schemeClr val="lt1"/>
                </a:solidFill>
                <a:latin typeface="Poppins"/>
                <a:ea typeface="Poppins"/>
                <a:cs typeface="Poppins"/>
                <a:sym typeface="Poppins"/>
              </a:rPr>
              <a:t> August </a:t>
            </a:r>
            <a:r>
              <a:rPr lang="en-GB" sz="1200" i="1" dirty="0">
                <a:solidFill>
                  <a:schemeClr val="lt1"/>
                </a:solidFill>
                <a:latin typeface="Poppins"/>
                <a:ea typeface="Poppins"/>
                <a:cs typeface="Poppins"/>
                <a:sym typeface="Poppins"/>
              </a:rPr>
              <a:t>to receive in time for Back to School.</a:t>
            </a:r>
            <a:endParaRPr dirty="0"/>
          </a:p>
          <a:p>
            <a:pPr marL="285750" marR="0" lvl="0" indent="-285750" algn="l" rtl="0">
              <a:lnSpc>
                <a:spcPct val="150000"/>
              </a:lnSpc>
              <a:spcBef>
                <a:spcPts val="0"/>
              </a:spcBef>
              <a:spcAft>
                <a:spcPts val="0"/>
              </a:spcAft>
              <a:buClr>
                <a:schemeClr val="lt1"/>
              </a:buClr>
              <a:buSzPts val="1200"/>
              <a:buFont typeface="Arial"/>
              <a:buChar char="•"/>
            </a:pPr>
            <a:r>
              <a:rPr lang="en-GB" sz="1200" b="1" i="1" dirty="0">
                <a:solidFill>
                  <a:schemeClr val="lt1"/>
                </a:solidFill>
                <a:latin typeface="Poppins"/>
                <a:ea typeface="Poppins"/>
                <a:cs typeface="Poppins"/>
                <a:sym typeface="Poppins"/>
              </a:rPr>
              <a:t>Ways to get in touch with our Schools Team.</a:t>
            </a:r>
            <a:endParaRPr dirty="0"/>
          </a:p>
          <a:p>
            <a:pPr marL="285750" marR="0" lvl="0" indent="-285750" algn="l" rtl="0">
              <a:lnSpc>
                <a:spcPct val="150000"/>
              </a:lnSpc>
              <a:spcBef>
                <a:spcPts val="0"/>
              </a:spcBef>
              <a:spcAft>
                <a:spcPts val="0"/>
              </a:spcAft>
              <a:buClr>
                <a:schemeClr val="lt1"/>
              </a:buClr>
              <a:buSzPts val="1200"/>
              <a:buFont typeface="Arial"/>
              <a:buChar char="•"/>
            </a:pPr>
            <a:r>
              <a:rPr lang="en-GB" sz="1200" b="1" i="1" dirty="0">
                <a:solidFill>
                  <a:schemeClr val="lt1"/>
                </a:solidFill>
                <a:latin typeface="Poppins"/>
                <a:ea typeface="Poppins"/>
                <a:cs typeface="Poppins"/>
                <a:sym typeface="Poppins"/>
              </a:rPr>
              <a:t>Our Top Uniform Tips.</a:t>
            </a:r>
            <a:endParaRPr dirty="0"/>
          </a:p>
          <a:p>
            <a:pPr marL="285750" marR="0" lvl="0" indent="-285750" algn="l" rtl="0">
              <a:lnSpc>
                <a:spcPct val="150000"/>
              </a:lnSpc>
              <a:spcBef>
                <a:spcPts val="0"/>
              </a:spcBef>
              <a:spcAft>
                <a:spcPts val="0"/>
              </a:spcAft>
              <a:buClr>
                <a:schemeClr val="lt1"/>
              </a:buClr>
              <a:buSzPts val="1200"/>
              <a:buFont typeface="Arial"/>
              <a:buChar char="•"/>
            </a:pPr>
            <a:r>
              <a:rPr lang="en-GB" sz="1200" b="1" i="1" dirty="0">
                <a:solidFill>
                  <a:schemeClr val="lt1"/>
                </a:solidFill>
                <a:latin typeface="Poppins"/>
                <a:ea typeface="Poppins"/>
                <a:cs typeface="Poppins"/>
                <a:sym typeface="Poppins"/>
              </a:rPr>
              <a:t>Our shop location in Peterborough.</a:t>
            </a:r>
            <a:endParaRPr dirty="0"/>
          </a:p>
        </p:txBody>
      </p:sp>
      <p:sp>
        <p:nvSpPr>
          <p:cNvPr id="101" name="Google Shape;101;p2"/>
          <p:cNvSpPr txBox="1"/>
          <p:nvPr/>
        </p:nvSpPr>
        <p:spPr>
          <a:xfrm>
            <a:off x="6542118" y="1218917"/>
            <a:ext cx="4729940" cy="521677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dirty="0">
                <a:solidFill>
                  <a:schemeClr val="dk1"/>
                </a:solidFill>
                <a:latin typeface="Poppins"/>
                <a:ea typeface="Poppins"/>
                <a:cs typeface="Poppins"/>
                <a:sym typeface="Poppins"/>
              </a:rPr>
              <a:t>We always encourage parents to order as soon as possible to ensure you will have the correct uniform for Back to School. You will see the QR code to order your school uniform on the front page of this booklet. Our delivery times during our “peak season” are 10 working days however, these can be longer as we move closer to Back to School.</a:t>
            </a:r>
            <a:endParaRPr dirty="0"/>
          </a:p>
          <a:p>
            <a:pPr marL="0" marR="0" lvl="0" indent="0" algn="l" rtl="0">
              <a:spcBef>
                <a:spcPts val="0"/>
              </a:spcBef>
              <a:spcAft>
                <a:spcPts val="0"/>
              </a:spcAft>
              <a:buNone/>
            </a:pPr>
            <a:endParaRPr sz="1400" dirty="0">
              <a:solidFill>
                <a:schemeClr val="dk1"/>
              </a:solidFill>
              <a:latin typeface="Poppins"/>
              <a:ea typeface="Poppins"/>
              <a:cs typeface="Poppins"/>
              <a:sym typeface="Poppins"/>
            </a:endParaRPr>
          </a:p>
          <a:p>
            <a:pPr marL="0" marR="0" lvl="0" indent="0" algn="l" rtl="0">
              <a:spcBef>
                <a:spcPts val="0"/>
              </a:spcBef>
              <a:spcAft>
                <a:spcPts val="0"/>
              </a:spcAft>
              <a:buNone/>
            </a:pPr>
            <a:r>
              <a:rPr lang="en-GB" sz="1400" dirty="0">
                <a:solidFill>
                  <a:schemeClr val="dk1"/>
                </a:solidFill>
                <a:latin typeface="Poppins"/>
                <a:ea typeface="Poppins"/>
                <a:cs typeface="Poppins"/>
                <a:sym typeface="Poppins"/>
              </a:rPr>
              <a:t>Our shop in Peterborough is open Monday to Friday 9am till 5pm. (during the summer holidays we open on Saturdays 10-4pm)</a:t>
            </a:r>
            <a:endParaRPr dirty="0"/>
          </a:p>
          <a:p>
            <a:pPr marL="0" marR="0" lvl="0" indent="0" algn="l" rtl="0">
              <a:spcBef>
                <a:spcPts val="0"/>
              </a:spcBef>
              <a:spcAft>
                <a:spcPts val="0"/>
              </a:spcAft>
              <a:buNone/>
            </a:pPr>
            <a:endParaRPr sz="1400" dirty="0">
              <a:solidFill>
                <a:schemeClr val="dk1"/>
              </a:solidFill>
              <a:latin typeface="Poppins"/>
              <a:ea typeface="Poppins"/>
              <a:cs typeface="Poppins"/>
              <a:sym typeface="Poppins"/>
            </a:endParaRPr>
          </a:p>
          <a:p>
            <a:pPr marL="0" marR="0" lvl="0" indent="0" algn="l" rtl="0">
              <a:spcBef>
                <a:spcPts val="0"/>
              </a:spcBef>
              <a:spcAft>
                <a:spcPts val="0"/>
              </a:spcAft>
              <a:buNone/>
            </a:pPr>
            <a:r>
              <a:rPr lang="en-GB" sz="1400" dirty="0">
                <a:solidFill>
                  <a:schemeClr val="dk1"/>
                </a:solidFill>
                <a:latin typeface="Poppins"/>
                <a:ea typeface="Poppins"/>
                <a:cs typeface="Poppins"/>
                <a:sym typeface="Poppins"/>
              </a:rPr>
              <a:t>We are here to help you if you have any questions, please call our Schools Team on 01733 394758, contact us via live chat on our website or email </a:t>
            </a:r>
            <a:r>
              <a:rPr lang="en-GB" sz="1400" u="sng" dirty="0">
                <a:solidFill>
                  <a:srgbClr val="009999"/>
                </a:solidFill>
                <a:latin typeface="Poppins"/>
                <a:ea typeface="Poppins"/>
                <a:cs typeface="Poppins"/>
                <a:sym typeface="Poppins"/>
                <a:hlinkClick r:id="rId3">
                  <a:extLst>
                    <a:ext uri="{A12FA001-AC4F-418D-AE19-62706E023703}">
                      <ahyp:hlinkClr xmlns:ahyp="http://schemas.microsoft.com/office/drawing/2018/hyperlinkcolor" val="tx"/>
                    </a:ext>
                  </a:extLst>
                </a:hlinkClick>
              </a:rPr>
              <a:t>customerservices@totalclothing.co.uk</a:t>
            </a:r>
            <a:r>
              <a:rPr lang="en-GB" sz="1400" dirty="0">
                <a:solidFill>
                  <a:schemeClr val="dk1"/>
                </a:solidFill>
                <a:latin typeface="Poppins"/>
                <a:ea typeface="Poppins"/>
                <a:cs typeface="Poppins"/>
                <a:sym typeface="Poppins"/>
              </a:rPr>
              <a:t> who will be happy to advise you.</a:t>
            </a:r>
            <a:endParaRPr dirty="0"/>
          </a:p>
          <a:p>
            <a:pPr marL="0" marR="0" lvl="0" indent="0" algn="l" rtl="0">
              <a:spcBef>
                <a:spcPts val="0"/>
              </a:spcBef>
              <a:spcAft>
                <a:spcPts val="0"/>
              </a:spcAft>
              <a:buNone/>
            </a:pPr>
            <a:endParaRPr sz="1400" dirty="0">
              <a:solidFill>
                <a:schemeClr val="dk1"/>
              </a:solidFill>
              <a:latin typeface="Poppins"/>
              <a:ea typeface="Poppins"/>
              <a:cs typeface="Poppins"/>
              <a:sym typeface="Poppins"/>
            </a:endParaRPr>
          </a:p>
          <a:p>
            <a:pPr marL="0" marR="0" lvl="0" indent="0" algn="l" rtl="0">
              <a:spcBef>
                <a:spcPts val="0"/>
              </a:spcBef>
              <a:spcAft>
                <a:spcPts val="0"/>
              </a:spcAft>
              <a:buNone/>
            </a:pPr>
            <a:r>
              <a:rPr lang="en-GB" sz="1400" dirty="0">
                <a:solidFill>
                  <a:schemeClr val="dk1"/>
                </a:solidFill>
                <a:latin typeface="Poppins"/>
                <a:ea typeface="Poppins"/>
                <a:cs typeface="Poppins"/>
                <a:sym typeface="Poppins"/>
              </a:rPr>
              <a:t>Kind Regards</a:t>
            </a:r>
            <a:endParaRPr dirty="0"/>
          </a:p>
          <a:p>
            <a:pPr marL="0" marR="0" lvl="0" indent="0" algn="l" rtl="0">
              <a:spcBef>
                <a:spcPts val="0"/>
              </a:spcBef>
              <a:spcAft>
                <a:spcPts val="0"/>
              </a:spcAft>
              <a:buNone/>
            </a:pPr>
            <a:endParaRPr sz="1400" dirty="0">
              <a:solidFill>
                <a:schemeClr val="dk1"/>
              </a:solidFill>
              <a:latin typeface="Poppins"/>
              <a:ea typeface="Poppins"/>
              <a:cs typeface="Poppins"/>
              <a:sym typeface="Poppins"/>
            </a:endParaRPr>
          </a:p>
          <a:p>
            <a:pPr marL="0" marR="0" lvl="0" indent="0" algn="l" rtl="0">
              <a:spcBef>
                <a:spcPts val="0"/>
              </a:spcBef>
              <a:spcAft>
                <a:spcPts val="0"/>
              </a:spcAft>
              <a:buNone/>
            </a:pPr>
            <a:r>
              <a:rPr lang="en-GB" sz="1400" b="1" dirty="0">
                <a:solidFill>
                  <a:srgbClr val="009999"/>
                </a:solidFill>
                <a:latin typeface="Poppins"/>
                <a:ea typeface="Poppins"/>
                <a:cs typeface="Poppins"/>
                <a:sym typeface="Poppins"/>
              </a:rPr>
              <a:t>Abi, Christine, Janet, Mollie, Carol, Babs, Sophie and Ryan </a:t>
            </a:r>
            <a:endParaRPr dirty="0"/>
          </a:p>
          <a:p>
            <a:pPr marL="0" marR="0" lvl="0" indent="0" algn="l" rtl="0">
              <a:spcBef>
                <a:spcPts val="0"/>
              </a:spcBef>
              <a:spcAft>
                <a:spcPts val="0"/>
              </a:spcAft>
              <a:buNone/>
            </a:pPr>
            <a:r>
              <a:rPr lang="en-GB" sz="1100" b="1" dirty="0">
                <a:solidFill>
                  <a:schemeClr val="dk1"/>
                </a:solidFill>
                <a:latin typeface="Poppins"/>
                <a:ea typeface="Poppins"/>
                <a:cs typeface="Poppins"/>
                <a:sym typeface="Poppins"/>
              </a:rPr>
              <a:t>The School Teams, Total Clothing (part of F.R. Monkhouse Ltd)</a:t>
            </a:r>
            <a:endParaRPr dirty="0"/>
          </a:p>
        </p:txBody>
      </p:sp>
      <p:pic>
        <p:nvPicPr>
          <p:cNvPr id="102" name="Google Shape;102;p2"/>
          <p:cNvPicPr preferRelativeResize="0"/>
          <p:nvPr/>
        </p:nvPicPr>
        <p:blipFill rotWithShape="1">
          <a:blip r:embed="rId4">
            <a:alphaModFix/>
          </a:blip>
          <a:srcRect/>
          <a:stretch/>
        </p:blipFill>
        <p:spPr>
          <a:xfrm>
            <a:off x="10317102" y="294268"/>
            <a:ext cx="1520230" cy="49544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p:nvPr/>
        </p:nvSpPr>
        <p:spPr>
          <a:xfrm>
            <a:off x="-2" y="0"/>
            <a:ext cx="6068293" cy="6858000"/>
          </a:xfrm>
          <a:prstGeom prst="rect">
            <a:avLst/>
          </a:prstGeom>
          <a:solidFill>
            <a:srgbClr val="0099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 name="Google Shape;108;p3"/>
          <p:cNvSpPr txBox="1"/>
          <p:nvPr/>
        </p:nvSpPr>
        <p:spPr>
          <a:xfrm>
            <a:off x="473825" y="482138"/>
            <a:ext cx="4463934"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a:solidFill>
                  <a:schemeClr val="lt1"/>
                </a:solidFill>
                <a:latin typeface="Poppins"/>
                <a:ea typeface="Poppins"/>
                <a:cs typeface="Poppins"/>
                <a:sym typeface="Poppins"/>
              </a:rPr>
              <a:t>How to purchase your uniform…</a:t>
            </a:r>
            <a:endParaRPr/>
          </a:p>
        </p:txBody>
      </p:sp>
      <p:sp>
        <p:nvSpPr>
          <p:cNvPr id="109" name="Google Shape;109;p3"/>
          <p:cNvSpPr txBox="1"/>
          <p:nvPr/>
        </p:nvSpPr>
        <p:spPr>
          <a:xfrm>
            <a:off x="473825" y="5572296"/>
            <a:ext cx="5187142" cy="8617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a:solidFill>
                  <a:schemeClr val="lt1"/>
                </a:solidFill>
                <a:latin typeface="Poppins"/>
                <a:ea typeface="Poppins"/>
                <a:cs typeface="Poppins"/>
                <a:sym typeface="Poppins"/>
              </a:rPr>
              <a:t>Returns policy:</a:t>
            </a:r>
            <a:endParaRPr/>
          </a:p>
          <a:p>
            <a:pPr marL="0" marR="0" lvl="0" indent="0" algn="l" rtl="0">
              <a:spcBef>
                <a:spcPts val="0"/>
              </a:spcBef>
              <a:spcAft>
                <a:spcPts val="0"/>
              </a:spcAft>
              <a:buNone/>
            </a:pPr>
            <a:r>
              <a:rPr lang="en-GB" sz="1200" i="1">
                <a:solidFill>
                  <a:schemeClr val="lt1"/>
                </a:solidFill>
                <a:latin typeface="Poppins"/>
                <a:ea typeface="Poppins"/>
                <a:cs typeface="Poppins"/>
                <a:sym typeface="Poppins"/>
              </a:rPr>
              <a:t>We have a returns policy of 28 days from your purchase to return or exchange your garments. It would be great if you could send your returns as soon as possible to help our stock levels.</a:t>
            </a:r>
            <a:endParaRPr/>
          </a:p>
        </p:txBody>
      </p:sp>
      <p:sp>
        <p:nvSpPr>
          <p:cNvPr id="110" name="Google Shape;110;p3"/>
          <p:cNvSpPr txBox="1"/>
          <p:nvPr/>
        </p:nvSpPr>
        <p:spPr>
          <a:xfrm>
            <a:off x="374072" y="4618242"/>
            <a:ext cx="1429789" cy="61555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chemeClr val="lt1"/>
                </a:solidFill>
                <a:latin typeface="Poppins"/>
                <a:ea typeface="Poppins"/>
                <a:cs typeface="Poppins"/>
                <a:sym typeface="Poppins"/>
              </a:rPr>
              <a:t>Phone</a:t>
            </a:r>
            <a:endParaRPr/>
          </a:p>
          <a:p>
            <a:pPr marL="0" marR="0" lvl="0" indent="0" algn="ctr" rtl="0">
              <a:spcBef>
                <a:spcPts val="0"/>
              </a:spcBef>
              <a:spcAft>
                <a:spcPts val="0"/>
              </a:spcAft>
              <a:buNone/>
            </a:pPr>
            <a:r>
              <a:rPr lang="en-GB" sz="1000" i="1">
                <a:solidFill>
                  <a:schemeClr val="lt1"/>
                </a:solidFill>
                <a:latin typeface="Poppins"/>
                <a:ea typeface="Poppins"/>
                <a:cs typeface="Poppins"/>
                <a:sym typeface="Poppins"/>
              </a:rPr>
              <a:t>Please call </a:t>
            </a:r>
            <a:endParaRPr/>
          </a:p>
          <a:p>
            <a:pPr marL="0" marR="0" lvl="0" indent="0" algn="ctr" rtl="0">
              <a:spcBef>
                <a:spcPts val="0"/>
              </a:spcBef>
              <a:spcAft>
                <a:spcPts val="0"/>
              </a:spcAft>
              <a:buNone/>
            </a:pPr>
            <a:r>
              <a:rPr lang="en-GB" sz="1000" i="1">
                <a:solidFill>
                  <a:schemeClr val="lt1"/>
                </a:solidFill>
                <a:latin typeface="Poppins"/>
                <a:ea typeface="Poppins"/>
                <a:cs typeface="Poppins"/>
                <a:sym typeface="Poppins"/>
              </a:rPr>
              <a:t>01733 394758</a:t>
            </a:r>
            <a:endParaRPr sz="900" i="1">
              <a:solidFill>
                <a:schemeClr val="lt1"/>
              </a:solidFill>
              <a:latin typeface="Poppins"/>
              <a:ea typeface="Poppins"/>
              <a:cs typeface="Poppins"/>
              <a:sym typeface="Poppins"/>
            </a:endParaRPr>
          </a:p>
        </p:txBody>
      </p:sp>
      <p:sp>
        <p:nvSpPr>
          <p:cNvPr id="111" name="Google Shape;111;p3"/>
          <p:cNvSpPr txBox="1"/>
          <p:nvPr/>
        </p:nvSpPr>
        <p:spPr>
          <a:xfrm>
            <a:off x="473825" y="482138"/>
            <a:ext cx="4463934"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a:solidFill>
                  <a:schemeClr val="lt1"/>
                </a:solidFill>
                <a:latin typeface="Poppins"/>
                <a:ea typeface="Poppins"/>
                <a:cs typeface="Poppins"/>
                <a:sym typeface="Poppins"/>
              </a:rPr>
              <a:t>How to purchase your uniform…</a:t>
            </a:r>
            <a:endParaRPr/>
          </a:p>
        </p:txBody>
      </p:sp>
      <p:pic>
        <p:nvPicPr>
          <p:cNvPr id="112" name="Google Shape;112;p3"/>
          <p:cNvPicPr preferRelativeResize="0"/>
          <p:nvPr/>
        </p:nvPicPr>
        <p:blipFill rotWithShape="1">
          <a:blip r:embed="rId3">
            <a:alphaModFix/>
          </a:blip>
          <a:srcRect/>
          <a:stretch/>
        </p:blipFill>
        <p:spPr>
          <a:xfrm>
            <a:off x="10317102" y="294268"/>
            <a:ext cx="1520230" cy="495442"/>
          </a:xfrm>
          <a:prstGeom prst="rect">
            <a:avLst/>
          </a:prstGeom>
          <a:noFill/>
          <a:ln>
            <a:noFill/>
          </a:ln>
        </p:spPr>
      </p:pic>
      <p:sp>
        <p:nvSpPr>
          <p:cNvPr id="113" name="Google Shape;113;p3"/>
          <p:cNvSpPr txBox="1"/>
          <p:nvPr/>
        </p:nvSpPr>
        <p:spPr>
          <a:xfrm>
            <a:off x="473825" y="1893483"/>
            <a:ext cx="4804757" cy="120028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lt1"/>
              </a:buClr>
              <a:buSzPts val="1200"/>
              <a:buFont typeface="Arial"/>
              <a:buChar char="•"/>
            </a:pPr>
            <a:r>
              <a:rPr lang="en-GB" sz="1200" i="1" dirty="0">
                <a:solidFill>
                  <a:schemeClr val="lt1"/>
                </a:solidFill>
                <a:latin typeface="Poppins"/>
                <a:ea typeface="Poppins"/>
                <a:cs typeface="Poppins"/>
                <a:sym typeface="Poppins"/>
              </a:rPr>
              <a:t>Click on the link in this guide or go to </a:t>
            </a:r>
            <a:r>
              <a:rPr lang="en-GB" sz="1200" b="1" i="1" u="sng" dirty="0">
                <a:solidFill>
                  <a:srgbClr val="7030A0"/>
                </a:solidFill>
                <a:latin typeface="Poppins"/>
                <a:ea typeface="Poppins"/>
                <a:cs typeface="Poppins"/>
                <a:sym typeface="Poppins"/>
                <a:hlinkClick r:id="rId4">
                  <a:extLst>
                    <a:ext uri="{A12FA001-AC4F-418D-AE19-62706E023703}">
                      <ahyp:hlinkClr xmlns:ahyp="http://schemas.microsoft.com/office/drawing/2018/hyperlinkcolor" val="tx"/>
                    </a:ext>
                  </a:extLst>
                </a:hlinkClick>
              </a:rPr>
              <a:t>TotalClothing</a:t>
            </a:r>
            <a:r>
              <a:rPr lang="en-GB" sz="1200" i="1" dirty="0">
                <a:solidFill>
                  <a:schemeClr val="lt1"/>
                </a:solidFill>
                <a:latin typeface="Poppins"/>
                <a:ea typeface="Poppins"/>
                <a:cs typeface="Poppins"/>
                <a:sym typeface="Poppins"/>
              </a:rPr>
              <a:t> and find your school.</a:t>
            </a:r>
            <a:endParaRPr dirty="0"/>
          </a:p>
          <a:p>
            <a:pPr marL="285750" marR="0" lvl="0" indent="-285750" algn="l" rtl="0">
              <a:lnSpc>
                <a:spcPct val="150000"/>
              </a:lnSpc>
              <a:spcBef>
                <a:spcPts val="0"/>
              </a:spcBef>
              <a:spcAft>
                <a:spcPts val="0"/>
              </a:spcAft>
              <a:buClr>
                <a:schemeClr val="lt1"/>
              </a:buClr>
              <a:buSzPts val="1200"/>
              <a:buFont typeface="Arial"/>
              <a:buChar char="•"/>
            </a:pPr>
            <a:r>
              <a:rPr lang="en-GB" sz="1200" i="1" dirty="0">
                <a:solidFill>
                  <a:schemeClr val="lt1"/>
                </a:solidFill>
                <a:latin typeface="Poppins"/>
                <a:ea typeface="Poppins"/>
                <a:cs typeface="Poppins"/>
                <a:sym typeface="Poppins"/>
              </a:rPr>
              <a:t>Click &amp; collect from our shop or have your uniform delivered to your home.</a:t>
            </a:r>
            <a:endParaRPr dirty="0"/>
          </a:p>
        </p:txBody>
      </p:sp>
      <p:sp>
        <p:nvSpPr>
          <p:cNvPr id="114" name="Google Shape;114;p3"/>
          <p:cNvSpPr txBox="1"/>
          <p:nvPr/>
        </p:nvSpPr>
        <p:spPr>
          <a:xfrm>
            <a:off x="473825" y="5572296"/>
            <a:ext cx="5187142" cy="8617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a:solidFill>
                  <a:schemeClr val="lt1"/>
                </a:solidFill>
                <a:latin typeface="Poppins"/>
                <a:ea typeface="Poppins"/>
                <a:cs typeface="Poppins"/>
                <a:sym typeface="Poppins"/>
              </a:rPr>
              <a:t>Returns policy:</a:t>
            </a:r>
            <a:endParaRPr/>
          </a:p>
          <a:p>
            <a:pPr marL="0" marR="0" lvl="0" indent="0" algn="l" rtl="0">
              <a:spcBef>
                <a:spcPts val="0"/>
              </a:spcBef>
              <a:spcAft>
                <a:spcPts val="0"/>
              </a:spcAft>
              <a:buNone/>
            </a:pPr>
            <a:r>
              <a:rPr lang="en-GB" sz="1200" i="1">
                <a:solidFill>
                  <a:schemeClr val="lt1"/>
                </a:solidFill>
                <a:latin typeface="Poppins"/>
                <a:ea typeface="Poppins"/>
                <a:cs typeface="Poppins"/>
                <a:sym typeface="Poppins"/>
              </a:rPr>
              <a:t>We have a returns policy of 28 days from your purchase to return or exchange your garments. It would be great if you could send your returns as soon as possible to help our stock levels.</a:t>
            </a:r>
            <a:endParaRPr/>
          </a:p>
        </p:txBody>
      </p:sp>
      <p:sp>
        <p:nvSpPr>
          <p:cNvPr id="115" name="Google Shape;115;p3"/>
          <p:cNvSpPr/>
          <p:nvPr/>
        </p:nvSpPr>
        <p:spPr>
          <a:xfrm>
            <a:off x="473825" y="3304828"/>
            <a:ext cx="1230284" cy="1230284"/>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 name="Google Shape;116;p3"/>
          <p:cNvSpPr txBox="1"/>
          <p:nvPr/>
        </p:nvSpPr>
        <p:spPr>
          <a:xfrm>
            <a:off x="374072" y="4618242"/>
            <a:ext cx="1429789" cy="61555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chemeClr val="lt1"/>
                </a:solidFill>
                <a:latin typeface="Poppins"/>
                <a:ea typeface="Poppins"/>
                <a:cs typeface="Poppins"/>
                <a:sym typeface="Poppins"/>
              </a:rPr>
              <a:t>Phone</a:t>
            </a:r>
            <a:endParaRPr/>
          </a:p>
          <a:p>
            <a:pPr marL="0" marR="0" lvl="0" indent="0" algn="ctr" rtl="0">
              <a:spcBef>
                <a:spcPts val="0"/>
              </a:spcBef>
              <a:spcAft>
                <a:spcPts val="0"/>
              </a:spcAft>
              <a:buNone/>
            </a:pPr>
            <a:r>
              <a:rPr lang="en-GB" sz="1000" i="1">
                <a:solidFill>
                  <a:schemeClr val="lt1"/>
                </a:solidFill>
                <a:latin typeface="Poppins"/>
                <a:ea typeface="Poppins"/>
                <a:cs typeface="Poppins"/>
                <a:sym typeface="Poppins"/>
              </a:rPr>
              <a:t>Please call </a:t>
            </a:r>
            <a:endParaRPr/>
          </a:p>
          <a:p>
            <a:pPr marL="0" marR="0" lvl="0" indent="0" algn="ctr" rtl="0">
              <a:spcBef>
                <a:spcPts val="0"/>
              </a:spcBef>
              <a:spcAft>
                <a:spcPts val="0"/>
              </a:spcAft>
              <a:buNone/>
            </a:pPr>
            <a:r>
              <a:rPr lang="en-GB" sz="1000" i="1">
                <a:solidFill>
                  <a:schemeClr val="lt1"/>
                </a:solidFill>
                <a:latin typeface="Poppins"/>
                <a:ea typeface="Poppins"/>
                <a:cs typeface="Poppins"/>
                <a:sym typeface="Poppins"/>
              </a:rPr>
              <a:t>01733 394758</a:t>
            </a:r>
            <a:endParaRPr sz="900" i="1">
              <a:solidFill>
                <a:schemeClr val="lt1"/>
              </a:solidFill>
              <a:latin typeface="Poppins"/>
              <a:ea typeface="Poppins"/>
              <a:cs typeface="Poppins"/>
              <a:sym typeface="Poppins"/>
            </a:endParaRPr>
          </a:p>
        </p:txBody>
      </p:sp>
      <p:sp>
        <p:nvSpPr>
          <p:cNvPr id="117" name="Google Shape;117;p3"/>
          <p:cNvSpPr txBox="1"/>
          <p:nvPr/>
        </p:nvSpPr>
        <p:spPr>
          <a:xfrm>
            <a:off x="2028948" y="4617185"/>
            <a:ext cx="1763898"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dirty="0">
                <a:solidFill>
                  <a:schemeClr val="lt1"/>
                </a:solidFill>
                <a:latin typeface="Poppins"/>
                <a:ea typeface="Poppins"/>
                <a:cs typeface="Poppins"/>
                <a:sym typeface="Poppins"/>
              </a:rPr>
              <a:t>Live Chat</a:t>
            </a:r>
            <a:endParaRPr dirty="0"/>
          </a:p>
          <a:p>
            <a:pPr marL="0" marR="0" lvl="0" indent="0" algn="ctr" rtl="0">
              <a:spcBef>
                <a:spcPts val="0"/>
              </a:spcBef>
              <a:spcAft>
                <a:spcPts val="0"/>
              </a:spcAft>
              <a:buNone/>
            </a:pPr>
            <a:r>
              <a:rPr lang="en-GB" sz="1000" i="1" dirty="0">
                <a:solidFill>
                  <a:schemeClr val="lt1"/>
                </a:solidFill>
                <a:latin typeface="Poppins"/>
                <a:ea typeface="Poppins"/>
                <a:cs typeface="Poppins"/>
                <a:sym typeface="Poppins"/>
              </a:rPr>
              <a:t>Please visit our </a:t>
            </a:r>
            <a:endParaRPr dirty="0"/>
          </a:p>
          <a:p>
            <a:pPr marL="0" marR="0" lvl="0" indent="0" algn="ctr" rtl="0">
              <a:spcBef>
                <a:spcPts val="0"/>
              </a:spcBef>
              <a:spcAft>
                <a:spcPts val="0"/>
              </a:spcAft>
              <a:buNone/>
            </a:pPr>
            <a:r>
              <a:rPr lang="en-GB" sz="1000" i="1" dirty="0">
                <a:solidFill>
                  <a:schemeClr val="lt1"/>
                </a:solidFill>
                <a:latin typeface="Poppins"/>
                <a:ea typeface="Poppins"/>
                <a:cs typeface="Poppins"/>
                <a:sym typeface="Poppins"/>
              </a:rPr>
              <a:t>website </a:t>
            </a:r>
            <a:r>
              <a:rPr lang="en-GB" sz="1000" b="1" i="1" u="sng" dirty="0">
                <a:solidFill>
                  <a:srgbClr val="7030A0"/>
                </a:solidFill>
                <a:latin typeface="Poppins"/>
                <a:ea typeface="Poppins"/>
                <a:cs typeface="Poppins"/>
                <a:sym typeface="Poppins"/>
                <a:hlinkClick r:id="rId4">
                  <a:extLst>
                    <a:ext uri="{A12FA001-AC4F-418D-AE19-62706E023703}">
                      <ahyp:hlinkClr xmlns:ahyp="http://schemas.microsoft.com/office/drawing/2018/hyperlinkcolor" val="tx"/>
                    </a:ext>
                  </a:extLst>
                </a:hlinkClick>
              </a:rPr>
              <a:t>TotalClothing</a:t>
            </a:r>
            <a:endParaRPr sz="1000" i="1" dirty="0">
              <a:solidFill>
                <a:schemeClr val="lt1"/>
              </a:solidFill>
              <a:latin typeface="Poppins"/>
              <a:ea typeface="Poppins"/>
              <a:cs typeface="Poppins"/>
              <a:sym typeface="Poppins"/>
            </a:endParaRPr>
          </a:p>
          <a:p>
            <a:pPr marL="0" marR="0" lvl="0" indent="0" algn="ctr" rtl="0">
              <a:spcBef>
                <a:spcPts val="0"/>
              </a:spcBef>
              <a:spcAft>
                <a:spcPts val="0"/>
              </a:spcAft>
              <a:buNone/>
            </a:pPr>
            <a:endParaRPr sz="1000" i="1" dirty="0">
              <a:solidFill>
                <a:schemeClr val="lt1"/>
              </a:solidFill>
              <a:latin typeface="Poppins"/>
              <a:ea typeface="Poppins"/>
              <a:cs typeface="Poppins"/>
              <a:sym typeface="Poppins"/>
            </a:endParaRPr>
          </a:p>
        </p:txBody>
      </p:sp>
      <p:sp>
        <p:nvSpPr>
          <p:cNvPr id="118" name="Google Shape;118;p3"/>
          <p:cNvSpPr txBox="1"/>
          <p:nvPr/>
        </p:nvSpPr>
        <p:spPr>
          <a:xfrm>
            <a:off x="4054513" y="4639543"/>
            <a:ext cx="1508773"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dirty="0">
                <a:solidFill>
                  <a:schemeClr val="lt1"/>
                </a:solidFill>
                <a:latin typeface="Poppins"/>
                <a:ea typeface="Poppins"/>
                <a:cs typeface="Poppins"/>
                <a:sym typeface="Poppins"/>
              </a:rPr>
              <a:t>Email</a:t>
            </a:r>
            <a:endParaRPr dirty="0"/>
          </a:p>
          <a:p>
            <a:pPr marL="0" marR="0" lvl="0" indent="0" algn="ctr" rtl="0">
              <a:spcBef>
                <a:spcPts val="0"/>
              </a:spcBef>
              <a:spcAft>
                <a:spcPts val="0"/>
              </a:spcAft>
              <a:buNone/>
            </a:pPr>
            <a:r>
              <a:rPr lang="en-GB" sz="1000" i="1" dirty="0">
                <a:solidFill>
                  <a:schemeClr val="lt1"/>
                </a:solidFill>
                <a:latin typeface="Poppins"/>
                <a:ea typeface="Poppins"/>
                <a:cs typeface="Poppins"/>
                <a:sym typeface="Poppins"/>
              </a:rPr>
              <a:t>Please email directly </a:t>
            </a:r>
            <a:r>
              <a:rPr lang="en-GB" sz="1000" i="1" dirty="0" err="1">
                <a:solidFill>
                  <a:schemeClr val="lt1"/>
                </a:solidFill>
                <a:latin typeface="Poppins"/>
                <a:ea typeface="Poppins"/>
                <a:cs typeface="Poppins"/>
                <a:sym typeface="Poppins"/>
              </a:rPr>
              <a:t>customerservices</a:t>
            </a:r>
            <a:r>
              <a:rPr lang="en-GB" sz="1000" i="1" dirty="0">
                <a:solidFill>
                  <a:schemeClr val="lt1"/>
                </a:solidFill>
                <a:latin typeface="Poppins"/>
                <a:ea typeface="Poppins"/>
                <a:cs typeface="Poppins"/>
                <a:sym typeface="Poppins"/>
              </a:rPr>
              <a:t>@</a:t>
            </a:r>
            <a:endParaRPr dirty="0"/>
          </a:p>
          <a:p>
            <a:pPr marL="0" marR="0" lvl="0" indent="0" algn="ctr" rtl="0">
              <a:spcBef>
                <a:spcPts val="0"/>
              </a:spcBef>
              <a:spcAft>
                <a:spcPts val="0"/>
              </a:spcAft>
              <a:buNone/>
            </a:pPr>
            <a:r>
              <a:rPr lang="en-GB" sz="1000" i="1" dirty="0">
                <a:solidFill>
                  <a:schemeClr val="lt1"/>
                </a:solidFill>
                <a:latin typeface="Poppins"/>
                <a:ea typeface="Poppins"/>
                <a:cs typeface="Poppins"/>
                <a:sym typeface="Poppins"/>
              </a:rPr>
              <a:t>totalclothing.co.uk</a:t>
            </a:r>
            <a:endParaRPr sz="900" i="1" dirty="0">
              <a:solidFill>
                <a:schemeClr val="lt1"/>
              </a:solidFill>
              <a:latin typeface="Poppins"/>
              <a:ea typeface="Poppins"/>
              <a:cs typeface="Poppins"/>
              <a:sym typeface="Poppins"/>
            </a:endParaRPr>
          </a:p>
        </p:txBody>
      </p:sp>
      <p:sp>
        <p:nvSpPr>
          <p:cNvPr id="119" name="Google Shape;119;p3"/>
          <p:cNvSpPr/>
          <p:nvPr/>
        </p:nvSpPr>
        <p:spPr>
          <a:xfrm>
            <a:off x="2335870" y="3304828"/>
            <a:ext cx="1230284" cy="1230284"/>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 name="Google Shape;120;p3"/>
          <p:cNvSpPr/>
          <p:nvPr/>
        </p:nvSpPr>
        <p:spPr>
          <a:xfrm>
            <a:off x="4193758" y="3304828"/>
            <a:ext cx="1230284" cy="1230284"/>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1" name="Google Shape;121;p3"/>
          <p:cNvPicPr preferRelativeResize="0"/>
          <p:nvPr/>
        </p:nvPicPr>
        <p:blipFill rotWithShape="1">
          <a:blip r:embed="rId5">
            <a:alphaModFix/>
          </a:blip>
          <a:srcRect/>
          <a:stretch/>
        </p:blipFill>
        <p:spPr>
          <a:xfrm>
            <a:off x="657610" y="3478058"/>
            <a:ext cx="862712" cy="862712"/>
          </a:xfrm>
          <a:prstGeom prst="rect">
            <a:avLst/>
          </a:prstGeom>
          <a:noFill/>
          <a:ln>
            <a:noFill/>
          </a:ln>
        </p:spPr>
      </p:pic>
      <p:pic>
        <p:nvPicPr>
          <p:cNvPr id="122" name="Google Shape;122;p3"/>
          <p:cNvPicPr preferRelativeResize="0"/>
          <p:nvPr/>
        </p:nvPicPr>
        <p:blipFill rotWithShape="1">
          <a:blip r:embed="rId6">
            <a:alphaModFix/>
          </a:blip>
          <a:srcRect/>
          <a:stretch/>
        </p:blipFill>
        <p:spPr>
          <a:xfrm>
            <a:off x="4377587" y="3478058"/>
            <a:ext cx="862623" cy="862623"/>
          </a:xfrm>
          <a:prstGeom prst="rect">
            <a:avLst/>
          </a:prstGeom>
          <a:noFill/>
          <a:ln>
            <a:noFill/>
          </a:ln>
        </p:spPr>
      </p:pic>
      <p:pic>
        <p:nvPicPr>
          <p:cNvPr id="123" name="Google Shape;123;p3"/>
          <p:cNvPicPr preferRelativeResize="0"/>
          <p:nvPr/>
        </p:nvPicPr>
        <p:blipFill rotWithShape="1">
          <a:blip r:embed="rId7">
            <a:alphaModFix/>
          </a:blip>
          <a:srcRect/>
          <a:stretch/>
        </p:blipFill>
        <p:spPr>
          <a:xfrm>
            <a:off x="2527839" y="3498175"/>
            <a:ext cx="851267" cy="851267"/>
          </a:xfrm>
          <a:prstGeom prst="rect">
            <a:avLst/>
          </a:prstGeom>
          <a:noFill/>
          <a:ln>
            <a:noFill/>
          </a:ln>
        </p:spPr>
      </p:pic>
      <p:pic>
        <p:nvPicPr>
          <p:cNvPr id="124" name="Google Shape;124;p3"/>
          <p:cNvPicPr preferRelativeResize="0"/>
          <p:nvPr/>
        </p:nvPicPr>
        <p:blipFill rotWithShape="1">
          <a:blip r:embed="rId8">
            <a:alphaModFix/>
          </a:blip>
          <a:srcRect/>
          <a:stretch/>
        </p:blipFill>
        <p:spPr>
          <a:xfrm>
            <a:off x="6329958" y="941491"/>
            <a:ext cx="5710877" cy="4664644"/>
          </a:xfrm>
          <a:prstGeom prst="rect">
            <a:avLst/>
          </a:prstGeom>
          <a:noFill/>
          <a:ln>
            <a:noFill/>
          </a:ln>
          <a:effectLst>
            <a:outerShdw blurRad="292100" dist="139700" dir="2700000" algn="tl" rotWithShape="0">
              <a:srgbClr val="333333">
                <a:alpha val="64705"/>
              </a:srgbClr>
            </a:outerShdw>
          </a:effectLst>
        </p:spPr>
      </p:pic>
      <p:sp>
        <p:nvSpPr>
          <p:cNvPr id="125" name="Google Shape;125;p3"/>
          <p:cNvSpPr/>
          <p:nvPr/>
        </p:nvSpPr>
        <p:spPr>
          <a:xfrm>
            <a:off x="6542119" y="5684436"/>
            <a:ext cx="5409818" cy="1058195"/>
          </a:xfrm>
          <a:prstGeom prst="rect">
            <a:avLst/>
          </a:prstGeom>
          <a:solidFill>
            <a:srgbClr val="703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6" name="Google Shape;126;p3"/>
          <p:cNvSpPr txBox="1"/>
          <p:nvPr/>
        </p:nvSpPr>
        <p:spPr>
          <a:xfrm>
            <a:off x="8783480" y="5969940"/>
            <a:ext cx="280461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lt1"/>
                </a:solidFill>
                <a:latin typeface="Poppins"/>
                <a:ea typeface="Poppins"/>
                <a:cs typeface="Poppins"/>
                <a:sym typeface="Poppins"/>
              </a:rPr>
              <a:t>Where to purchase! </a:t>
            </a:r>
            <a:endParaRPr sz="1800" b="1">
              <a:solidFill>
                <a:schemeClr val="lt1"/>
              </a:solidFill>
              <a:latin typeface="Poppins"/>
              <a:ea typeface="Poppins"/>
              <a:cs typeface="Poppins"/>
              <a:sym typeface="Poppins"/>
            </a:endParaRPr>
          </a:p>
        </p:txBody>
      </p:sp>
      <p:pic>
        <p:nvPicPr>
          <p:cNvPr id="127" name="Google Shape;127;p3" title="Vista-academy-littleport.png"/>
          <p:cNvPicPr preferRelativeResize="0"/>
          <p:nvPr/>
        </p:nvPicPr>
        <p:blipFill rotWithShape="1">
          <a:blip r:embed="rId9">
            <a:alphaModFix/>
          </a:blip>
          <a:srcRect l="30772" t="30707" r="30333" b="30618"/>
          <a:stretch/>
        </p:blipFill>
        <p:spPr>
          <a:xfrm>
            <a:off x="7932225" y="5790283"/>
            <a:ext cx="851250" cy="84648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4"/>
          <p:cNvPicPr preferRelativeResize="0"/>
          <p:nvPr/>
        </p:nvPicPr>
        <p:blipFill rotWithShape="1">
          <a:blip r:embed="rId3">
            <a:alphaModFix/>
          </a:blip>
          <a:srcRect/>
          <a:stretch/>
        </p:blipFill>
        <p:spPr>
          <a:xfrm>
            <a:off x="7047985" y="0"/>
            <a:ext cx="5144015" cy="6858000"/>
          </a:xfrm>
          <a:prstGeom prst="rect">
            <a:avLst/>
          </a:prstGeom>
          <a:noFill/>
          <a:ln>
            <a:noFill/>
          </a:ln>
        </p:spPr>
      </p:pic>
      <p:sp>
        <p:nvSpPr>
          <p:cNvPr id="133" name="Google Shape;133;p4"/>
          <p:cNvSpPr/>
          <p:nvPr/>
        </p:nvSpPr>
        <p:spPr>
          <a:xfrm>
            <a:off x="-2" y="0"/>
            <a:ext cx="7047987" cy="6858000"/>
          </a:xfrm>
          <a:prstGeom prst="rect">
            <a:avLst/>
          </a:prstGeom>
          <a:solidFill>
            <a:srgbClr val="703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 name="Google Shape;134;p4"/>
          <p:cNvSpPr txBox="1"/>
          <p:nvPr/>
        </p:nvSpPr>
        <p:spPr>
          <a:xfrm>
            <a:off x="473825" y="482138"/>
            <a:ext cx="4463934"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a:solidFill>
                  <a:schemeClr val="lt1"/>
                </a:solidFill>
                <a:latin typeface="Poppins"/>
                <a:ea typeface="Poppins"/>
                <a:cs typeface="Poppins"/>
                <a:sym typeface="Poppins"/>
              </a:rPr>
              <a:t>How to measure your child for school uniform…</a:t>
            </a:r>
            <a:endParaRPr/>
          </a:p>
        </p:txBody>
      </p:sp>
      <p:sp>
        <p:nvSpPr>
          <p:cNvPr id="135" name="Google Shape;135;p4"/>
          <p:cNvSpPr txBox="1"/>
          <p:nvPr/>
        </p:nvSpPr>
        <p:spPr>
          <a:xfrm>
            <a:off x="473825" y="3386196"/>
            <a:ext cx="497932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lt1"/>
                </a:solidFill>
                <a:latin typeface="Poppins"/>
                <a:ea typeface="Poppins"/>
                <a:cs typeface="Poppins"/>
                <a:sym typeface="Poppins"/>
              </a:rPr>
              <a:t>Collar:</a:t>
            </a:r>
            <a:endParaRPr/>
          </a:p>
          <a:p>
            <a:pPr marL="0" marR="0" lvl="0" indent="0" algn="l" rtl="0">
              <a:spcBef>
                <a:spcPts val="0"/>
              </a:spcBef>
              <a:spcAft>
                <a:spcPts val="0"/>
              </a:spcAft>
              <a:buNone/>
            </a:pPr>
            <a:r>
              <a:rPr lang="en-GB" sz="1200" i="1">
                <a:solidFill>
                  <a:schemeClr val="lt1"/>
                </a:solidFill>
                <a:latin typeface="Poppins"/>
                <a:ea typeface="Poppins"/>
                <a:cs typeface="Poppins"/>
                <a:sym typeface="Poppins"/>
              </a:rPr>
              <a:t>Measure around the base of the neck where the collar sits.</a:t>
            </a:r>
            <a:endParaRPr/>
          </a:p>
        </p:txBody>
      </p:sp>
      <p:sp>
        <p:nvSpPr>
          <p:cNvPr id="136" name="Google Shape;136;p4"/>
          <p:cNvSpPr txBox="1"/>
          <p:nvPr/>
        </p:nvSpPr>
        <p:spPr>
          <a:xfrm>
            <a:off x="473825" y="2470485"/>
            <a:ext cx="4979324"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lt1"/>
                </a:solidFill>
                <a:latin typeface="Poppins"/>
                <a:ea typeface="Poppins"/>
                <a:cs typeface="Poppins"/>
                <a:sym typeface="Poppins"/>
              </a:rPr>
              <a:t>Chest:</a:t>
            </a:r>
            <a:endParaRPr/>
          </a:p>
          <a:p>
            <a:pPr marL="0" marR="0" lvl="0" indent="0" algn="l" rtl="0">
              <a:spcBef>
                <a:spcPts val="0"/>
              </a:spcBef>
              <a:spcAft>
                <a:spcPts val="0"/>
              </a:spcAft>
              <a:buNone/>
            </a:pPr>
            <a:r>
              <a:rPr lang="en-GB" sz="1200" i="1">
                <a:solidFill>
                  <a:schemeClr val="lt1"/>
                </a:solidFill>
                <a:latin typeface="Poppins"/>
                <a:ea typeface="Poppins"/>
                <a:cs typeface="Poppins"/>
                <a:sym typeface="Poppins"/>
              </a:rPr>
              <a:t>Place the tape measure under the arms and measure the chest at the fullest part.</a:t>
            </a:r>
            <a:endParaRPr/>
          </a:p>
        </p:txBody>
      </p:sp>
      <p:sp>
        <p:nvSpPr>
          <p:cNvPr id="137" name="Google Shape;137;p4"/>
          <p:cNvSpPr txBox="1"/>
          <p:nvPr/>
        </p:nvSpPr>
        <p:spPr>
          <a:xfrm>
            <a:off x="473825" y="5579331"/>
            <a:ext cx="4979324"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lt1"/>
                </a:solidFill>
                <a:latin typeface="Poppins"/>
                <a:ea typeface="Poppins"/>
                <a:cs typeface="Poppins"/>
                <a:sym typeface="Poppins"/>
              </a:rPr>
              <a:t>Waist:</a:t>
            </a:r>
            <a:endParaRPr/>
          </a:p>
          <a:p>
            <a:pPr marL="0" marR="0" lvl="0" indent="0" algn="l" rtl="0">
              <a:spcBef>
                <a:spcPts val="0"/>
              </a:spcBef>
              <a:spcAft>
                <a:spcPts val="0"/>
              </a:spcAft>
              <a:buNone/>
            </a:pPr>
            <a:r>
              <a:rPr lang="en-GB" sz="1200" i="1">
                <a:solidFill>
                  <a:schemeClr val="lt1"/>
                </a:solidFill>
                <a:latin typeface="Poppins"/>
                <a:ea typeface="Poppins"/>
                <a:cs typeface="Poppins"/>
                <a:sym typeface="Poppins"/>
              </a:rPr>
              <a:t>Measure around the natural waistline – where you would normally wear your trousers or skirt.</a:t>
            </a:r>
            <a:endParaRPr/>
          </a:p>
        </p:txBody>
      </p:sp>
      <p:sp>
        <p:nvSpPr>
          <p:cNvPr id="138" name="Google Shape;138;p4"/>
          <p:cNvSpPr txBox="1"/>
          <p:nvPr/>
        </p:nvSpPr>
        <p:spPr>
          <a:xfrm>
            <a:off x="473825" y="4117241"/>
            <a:ext cx="497932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lt1"/>
                </a:solidFill>
                <a:latin typeface="Poppins"/>
                <a:ea typeface="Poppins"/>
                <a:cs typeface="Poppins"/>
                <a:sym typeface="Poppins"/>
              </a:rPr>
              <a:t>Hips:</a:t>
            </a:r>
            <a:endParaRPr/>
          </a:p>
          <a:p>
            <a:pPr marL="0" marR="0" lvl="0" indent="0" algn="l" rtl="0">
              <a:spcBef>
                <a:spcPts val="0"/>
              </a:spcBef>
              <a:spcAft>
                <a:spcPts val="0"/>
              </a:spcAft>
              <a:buNone/>
            </a:pPr>
            <a:r>
              <a:rPr lang="en-GB" sz="1200" i="1">
                <a:solidFill>
                  <a:schemeClr val="lt1"/>
                </a:solidFill>
                <a:latin typeface="Poppins"/>
                <a:ea typeface="Poppins"/>
                <a:cs typeface="Poppins"/>
                <a:sym typeface="Poppins"/>
              </a:rPr>
              <a:t>Measure around the bottom, at the fullest part.</a:t>
            </a:r>
            <a:endParaRPr/>
          </a:p>
        </p:txBody>
      </p:sp>
      <p:sp>
        <p:nvSpPr>
          <p:cNvPr id="139" name="Google Shape;139;p4"/>
          <p:cNvSpPr txBox="1"/>
          <p:nvPr/>
        </p:nvSpPr>
        <p:spPr>
          <a:xfrm>
            <a:off x="473825" y="4848286"/>
            <a:ext cx="497932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lt1"/>
                </a:solidFill>
                <a:latin typeface="Poppins"/>
                <a:ea typeface="Poppins"/>
                <a:cs typeface="Poppins"/>
                <a:sym typeface="Poppins"/>
              </a:rPr>
              <a:t>Inside Leg:</a:t>
            </a:r>
            <a:endParaRPr/>
          </a:p>
          <a:p>
            <a:pPr marL="0" marR="0" lvl="0" indent="0" algn="l" rtl="0">
              <a:spcBef>
                <a:spcPts val="0"/>
              </a:spcBef>
              <a:spcAft>
                <a:spcPts val="0"/>
              </a:spcAft>
              <a:buNone/>
            </a:pPr>
            <a:r>
              <a:rPr lang="en-GB" sz="1200" i="1">
                <a:solidFill>
                  <a:schemeClr val="lt1"/>
                </a:solidFill>
                <a:latin typeface="Poppins"/>
                <a:ea typeface="Poppins"/>
                <a:cs typeface="Poppins"/>
                <a:sym typeface="Poppins"/>
              </a:rPr>
              <a:t>Measure from the crotch to the top of the shoe.</a:t>
            </a:r>
            <a:endParaRPr/>
          </a:p>
        </p:txBody>
      </p:sp>
      <p:sp>
        <p:nvSpPr>
          <p:cNvPr id="140" name="Google Shape;140;p4"/>
          <p:cNvSpPr/>
          <p:nvPr/>
        </p:nvSpPr>
        <p:spPr>
          <a:xfrm>
            <a:off x="7976219" y="1306036"/>
            <a:ext cx="231569" cy="231569"/>
          </a:xfrm>
          <a:prstGeom prst="ellipse">
            <a:avLst/>
          </a:prstGeom>
          <a:solidFill>
            <a:srgbClr val="0099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 name="Google Shape;141;p4"/>
          <p:cNvSpPr/>
          <p:nvPr/>
        </p:nvSpPr>
        <p:spPr>
          <a:xfrm>
            <a:off x="8587551" y="1923505"/>
            <a:ext cx="231569" cy="231569"/>
          </a:xfrm>
          <a:prstGeom prst="ellipse">
            <a:avLst/>
          </a:prstGeom>
          <a:solidFill>
            <a:srgbClr val="0099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4"/>
          <p:cNvSpPr/>
          <p:nvPr/>
        </p:nvSpPr>
        <p:spPr>
          <a:xfrm>
            <a:off x="10376319" y="1923505"/>
            <a:ext cx="231569" cy="231569"/>
          </a:xfrm>
          <a:prstGeom prst="ellipse">
            <a:avLst/>
          </a:prstGeom>
          <a:solidFill>
            <a:srgbClr val="0099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4"/>
          <p:cNvSpPr/>
          <p:nvPr/>
        </p:nvSpPr>
        <p:spPr>
          <a:xfrm>
            <a:off x="10433032" y="3182654"/>
            <a:ext cx="231569" cy="231569"/>
          </a:xfrm>
          <a:prstGeom prst="ellipse">
            <a:avLst/>
          </a:prstGeom>
          <a:solidFill>
            <a:srgbClr val="0099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4"/>
          <p:cNvSpPr/>
          <p:nvPr/>
        </p:nvSpPr>
        <p:spPr>
          <a:xfrm>
            <a:off x="8606627" y="3208956"/>
            <a:ext cx="231569" cy="231569"/>
          </a:xfrm>
          <a:prstGeom prst="ellipse">
            <a:avLst/>
          </a:prstGeom>
          <a:solidFill>
            <a:srgbClr val="0099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 name="Google Shape;145;p4"/>
          <p:cNvSpPr/>
          <p:nvPr/>
        </p:nvSpPr>
        <p:spPr>
          <a:xfrm>
            <a:off x="7769380" y="3128746"/>
            <a:ext cx="231569" cy="231569"/>
          </a:xfrm>
          <a:prstGeom prst="ellipse">
            <a:avLst/>
          </a:prstGeom>
          <a:solidFill>
            <a:srgbClr val="0099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 name="Google Shape;146;p4"/>
          <p:cNvSpPr/>
          <p:nvPr/>
        </p:nvSpPr>
        <p:spPr>
          <a:xfrm>
            <a:off x="10622179" y="3942809"/>
            <a:ext cx="231569" cy="231569"/>
          </a:xfrm>
          <a:prstGeom prst="ellipse">
            <a:avLst/>
          </a:prstGeom>
          <a:solidFill>
            <a:srgbClr val="0099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 name="Google Shape;147;p4"/>
          <p:cNvSpPr/>
          <p:nvPr/>
        </p:nvSpPr>
        <p:spPr>
          <a:xfrm>
            <a:off x="10744225" y="5857787"/>
            <a:ext cx="231569" cy="231569"/>
          </a:xfrm>
          <a:prstGeom prst="ellipse">
            <a:avLst/>
          </a:prstGeom>
          <a:solidFill>
            <a:srgbClr val="0099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48" name="Google Shape;148;p4"/>
          <p:cNvCxnSpPr>
            <a:stCxn id="146" idx="4"/>
            <a:endCxn id="147" idx="0"/>
          </p:cNvCxnSpPr>
          <p:nvPr/>
        </p:nvCxnSpPr>
        <p:spPr>
          <a:xfrm>
            <a:off x="10737964" y="4174378"/>
            <a:ext cx="122100" cy="1683300"/>
          </a:xfrm>
          <a:prstGeom prst="straightConnector1">
            <a:avLst/>
          </a:prstGeom>
          <a:noFill/>
          <a:ln w="38100" cap="flat" cmpd="sng">
            <a:solidFill>
              <a:srgbClr val="009999"/>
            </a:solidFill>
            <a:prstDash val="dot"/>
            <a:miter lim="800000"/>
            <a:headEnd type="none" w="sm" len="sm"/>
            <a:tailEnd type="none" w="sm" len="sm"/>
          </a:ln>
        </p:spPr>
      </p:cxnSp>
      <p:cxnSp>
        <p:nvCxnSpPr>
          <p:cNvPr id="149" name="Google Shape;149;p4"/>
          <p:cNvCxnSpPr>
            <a:endCxn id="143" idx="6"/>
          </p:cNvCxnSpPr>
          <p:nvPr/>
        </p:nvCxnSpPr>
        <p:spPr>
          <a:xfrm>
            <a:off x="8753001" y="3298439"/>
            <a:ext cx="1911600" cy="0"/>
          </a:xfrm>
          <a:prstGeom prst="straightConnector1">
            <a:avLst/>
          </a:prstGeom>
          <a:noFill/>
          <a:ln w="38100" cap="flat" cmpd="sng">
            <a:solidFill>
              <a:srgbClr val="009999"/>
            </a:solidFill>
            <a:prstDash val="dot"/>
            <a:miter lim="800000"/>
            <a:headEnd type="none" w="sm" len="sm"/>
            <a:tailEnd type="none" w="sm" len="sm"/>
          </a:ln>
        </p:spPr>
      </p:cxnSp>
      <p:cxnSp>
        <p:nvCxnSpPr>
          <p:cNvPr id="150" name="Google Shape;150;p4"/>
          <p:cNvCxnSpPr>
            <a:endCxn id="142" idx="6"/>
          </p:cNvCxnSpPr>
          <p:nvPr/>
        </p:nvCxnSpPr>
        <p:spPr>
          <a:xfrm>
            <a:off x="8698988" y="2038990"/>
            <a:ext cx="1908900" cy="300"/>
          </a:xfrm>
          <a:prstGeom prst="straightConnector1">
            <a:avLst/>
          </a:prstGeom>
          <a:noFill/>
          <a:ln w="38100" cap="flat" cmpd="sng">
            <a:solidFill>
              <a:srgbClr val="009999"/>
            </a:solidFill>
            <a:prstDash val="dot"/>
            <a:miter lim="800000"/>
            <a:headEnd type="none" w="sm" len="sm"/>
            <a:tailEnd type="none" w="sm" len="sm"/>
          </a:ln>
        </p:spPr>
      </p:cxnSp>
      <p:cxnSp>
        <p:nvCxnSpPr>
          <p:cNvPr id="151" name="Google Shape;151;p4"/>
          <p:cNvCxnSpPr/>
          <p:nvPr/>
        </p:nvCxnSpPr>
        <p:spPr>
          <a:xfrm>
            <a:off x="7718930" y="1072714"/>
            <a:ext cx="333309" cy="349106"/>
          </a:xfrm>
          <a:prstGeom prst="straightConnector1">
            <a:avLst/>
          </a:prstGeom>
          <a:noFill/>
          <a:ln w="38100" cap="flat" cmpd="sng">
            <a:solidFill>
              <a:srgbClr val="009999"/>
            </a:solidFill>
            <a:prstDash val="dot"/>
            <a:miter lim="800000"/>
            <a:headEnd type="none" w="sm" len="sm"/>
            <a:tailEnd type="none" w="sm" len="sm"/>
          </a:ln>
        </p:spPr>
      </p:cxnSp>
      <p:cxnSp>
        <p:nvCxnSpPr>
          <p:cNvPr id="152" name="Google Shape;152;p4"/>
          <p:cNvCxnSpPr/>
          <p:nvPr/>
        </p:nvCxnSpPr>
        <p:spPr>
          <a:xfrm flipH="1">
            <a:off x="7653596" y="3244531"/>
            <a:ext cx="210876" cy="995820"/>
          </a:xfrm>
          <a:prstGeom prst="straightConnector1">
            <a:avLst/>
          </a:prstGeom>
          <a:noFill/>
          <a:ln w="38100" cap="flat" cmpd="sng">
            <a:solidFill>
              <a:srgbClr val="009999"/>
            </a:solidFill>
            <a:prstDash val="dot"/>
            <a:miter lim="800000"/>
            <a:headEnd type="none" w="sm" len="sm"/>
            <a:tailEnd type="none" w="sm" len="sm"/>
          </a:ln>
        </p:spPr>
      </p:cxnSp>
      <p:sp>
        <p:nvSpPr>
          <p:cNvPr id="153" name="Google Shape;153;p4"/>
          <p:cNvSpPr/>
          <p:nvPr/>
        </p:nvSpPr>
        <p:spPr>
          <a:xfrm>
            <a:off x="7201552" y="640735"/>
            <a:ext cx="904088" cy="365760"/>
          </a:xfrm>
          <a:prstGeom prst="rect">
            <a:avLst/>
          </a:prstGeom>
          <a:solidFill>
            <a:srgbClr val="0099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 name="Google Shape;154;p4"/>
          <p:cNvSpPr/>
          <p:nvPr/>
        </p:nvSpPr>
        <p:spPr>
          <a:xfrm>
            <a:off x="9153046" y="1869010"/>
            <a:ext cx="904088" cy="365760"/>
          </a:xfrm>
          <a:prstGeom prst="rect">
            <a:avLst/>
          </a:prstGeom>
          <a:solidFill>
            <a:srgbClr val="0099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5" name="Google Shape;155;p4"/>
          <p:cNvSpPr/>
          <p:nvPr/>
        </p:nvSpPr>
        <p:spPr>
          <a:xfrm>
            <a:off x="9183570" y="3104806"/>
            <a:ext cx="904088" cy="365760"/>
          </a:xfrm>
          <a:prstGeom prst="rect">
            <a:avLst/>
          </a:prstGeom>
          <a:solidFill>
            <a:srgbClr val="0099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6" name="Google Shape;156;p4"/>
          <p:cNvSpPr/>
          <p:nvPr/>
        </p:nvSpPr>
        <p:spPr>
          <a:xfrm rot="5241545">
            <a:off x="10345243" y="4796093"/>
            <a:ext cx="959638" cy="365760"/>
          </a:xfrm>
          <a:prstGeom prst="rect">
            <a:avLst/>
          </a:prstGeom>
          <a:solidFill>
            <a:srgbClr val="0099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7" name="Google Shape;157;p4"/>
          <p:cNvSpPr/>
          <p:nvPr/>
        </p:nvSpPr>
        <p:spPr>
          <a:xfrm>
            <a:off x="7117924" y="4195971"/>
            <a:ext cx="904088" cy="365760"/>
          </a:xfrm>
          <a:prstGeom prst="rect">
            <a:avLst/>
          </a:prstGeom>
          <a:solidFill>
            <a:srgbClr val="0099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8" name="Google Shape;158;p4"/>
          <p:cNvSpPr txBox="1"/>
          <p:nvPr/>
        </p:nvSpPr>
        <p:spPr>
          <a:xfrm>
            <a:off x="7201552" y="698111"/>
            <a:ext cx="904088"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Poppins"/>
                <a:ea typeface="Poppins"/>
                <a:cs typeface="Poppins"/>
                <a:sym typeface="Poppins"/>
              </a:rPr>
              <a:t>Collar</a:t>
            </a:r>
            <a:endParaRPr/>
          </a:p>
        </p:txBody>
      </p:sp>
      <p:sp>
        <p:nvSpPr>
          <p:cNvPr id="159" name="Google Shape;159;p4"/>
          <p:cNvSpPr txBox="1"/>
          <p:nvPr/>
        </p:nvSpPr>
        <p:spPr>
          <a:xfrm>
            <a:off x="9138304" y="1923505"/>
            <a:ext cx="904088"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Poppins"/>
                <a:ea typeface="Poppins"/>
                <a:cs typeface="Poppins"/>
                <a:sym typeface="Poppins"/>
              </a:rPr>
              <a:t>Chest</a:t>
            </a:r>
            <a:endParaRPr/>
          </a:p>
        </p:txBody>
      </p:sp>
      <p:sp>
        <p:nvSpPr>
          <p:cNvPr id="160" name="Google Shape;160;p4"/>
          <p:cNvSpPr txBox="1"/>
          <p:nvPr/>
        </p:nvSpPr>
        <p:spPr>
          <a:xfrm>
            <a:off x="9183570" y="3153732"/>
            <a:ext cx="904088"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Poppins"/>
                <a:ea typeface="Poppins"/>
                <a:cs typeface="Poppins"/>
                <a:sym typeface="Poppins"/>
              </a:rPr>
              <a:t>Waist</a:t>
            </a:r>
            <a:endParaRPr sz="1200" b="1">
              <a:solidFill>
                <a:schemeClr val="lt1"/>
              </a:solidFill>
              <a:latin typeface="Poppins"/>
              <a:ea typeface="Poppins"/>
              <a:cs typeface="Poppins"/>
              <a:sym typeface="Poppins"/>
            </a:endParaRPr>
          </a:p>
        </p:txBody>
      </p:sp>
      <p:sp>
        <p:nvSpPr>
          <p:cNvPr id="161" name="Google Shape;161;p4"/>
          <p:cNvSpPr txBox="1"/>
          <p:nvPr/>
        </p:nvSpPr>
        <p:spPr>
          <a:xfrm rot="5241545">
            <a:off x="10345243" y="4840473"/>
            <a:ext cx="959638"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Poppins"/>
                <a:ea typeface="Poppins"/>
                <a:cs typeface="Poppins"/>
                <a:sym typeface="Poppins"/>
              </a:rPr>
              <a:t>Inside Leg</a:t>
            </a:r>
            <a:endParaRPr sz="1200" b="1">
              <a:solidFill>
                <a:schemeClr val="lt1"/>
              </a:solidFill>
              <a:latin typeface="Poppins"/>
              <a:ea typeface="Poppins"/>
              <a:cs typeface="Poppins"/>
              <a:sym typeface="Poppins"/>
            </a:endParaRPr>
          </a:p>
        </p:txBody>
      </p:sp>
      <p:sp>
        <p:nvSpPr>
          <p:cNvPr id="162" name="Google Shape;162;p4"/>
          <p:cNvSpPr txBox="1"/>
          <p:nvPr/>
        </p:nvSpPr>
        <p:spPr>
          <a:xfrm>
            <a:off x="7106460" y="4240351"/>
            <a:ext cx="904088"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Poppins"/>
                <a:ea typeface="Poppins"/>
                <a:cs typeface="Poppins"/>
                <a:sym typeface="Poppins"/>
              </a:rPr>
              <a:t>Hips</a:t>
            </a:r>
            <a:endParaRPr sz="1200" b="1">
              <a:solidFill>
                <a:schemeClr val="lt1"/>
              </a:solidFill>
              <a:latin typeface="Poppins"/>
              <a:ea typeface="Poppins"/>
              <a:cs typeface="Poppins"/>
              <a:sym typeface="Poppins"/>
            </a:endParaRPr>
          </a:p>
        </p:txBody>
      </p:sp>
      <p:pic>
        <p:nvPicPr>
          <p:cNvPr id="163" name="Google Shape;163;p4"/>
          <p:cNvPicPr preferRelativeResize="0"/>
          <p:nvPr/>
        </p:nvPicPr>
        <p:blipFill rotWithShape="1">
          <a:blip r:embed="rId4">
            <a:alphaModFix/>
          </a:blip>
          <a:srcRect/>
          <a:stretch/>
        </p:blipFill>
        <p:spPr>
          <a:xfrm>
            <a:off x="7096861" y="6553174"/>
            <a:ext cx="6102625" cy="3048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g35ee47e777c_0_2"/>
          <p:cNvPicPr preferRelativeResize="0"/>
          <p:nvPr/>
        </p:nvPicPr>
        <p:blipFill rotWithShape="1">
          <a:blip r:embed="rId3">
            <a:alphaModFix/>
          </a:blip>
          <a:srcRect b="80060"/>
          <a:stretch/>
        </p:blipFill>
        <p:spPr>
          <a:xfrm>
            <a:off x="0" y="0"/>
            <a:ext cx="12192000" cy="1367451"/>
          </a:xfrm>
          <a:prstGeom prst="rect">
            <a:avLst/>
          </a:prstGeom>
          <a:noFill/>
          <a:ln>
            <a:noFill/>
          </a:ln>
        </p:spPr>
      </p:pic>
      <p:sp>
        <p:nvSpPr>
          <p:cNvPr id="169" name="Google Shape;169;g35ee47e777c_0_2"/>
          <p:cNvSpPr txBox="1"/>
          <p:nvPr/>
        </p:nvSpPr>
        <p:spPr>
          <a:xfrm>
            <a:off x="262551" y="1376567"/>
            <a:ext cx="5133315" cy="273995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GB" sz="1050" dirty="0">
                <a:solidFill>
                  <a:schemeClr val="dk1"/>
                </a:solidFill>
                <a:latin typeface="Aptos" panose="020B0004020202020204" pitchFamily="34" charset="0"/>
              </a:rPr>
              <a:t>U</a:t>
            </a:r>
            <a:r>
              <a:rPr lang="en-GB" sz="1050" b="1" dirty="0">
                <a:solidFill>
                  <a:schemeClr val="dk1"/>
                </a:solidFill>
                <a:latin typeface="Aptos" panose="020B0004020202020204" pitchFamily="34" charset="0"/>
              </a:rPr>
              <a:t>niform (Compulsory):</a:t>
            </a:r>
            <a:endParaRPr sz="1050" b="1" dirty="0">
              <a:solidFill>
                <a:schemeClr val="dk1"/>
              </a:solidFill>
              <a:latin typeface="Aptos" panose="020B0004020202020204" pitchFamily="34" charset="0"/>
            </a:endParaRPr>
          </a:p>
          <a:p>
            <a:pPr marL="457200" lvl="0" indent="-292100" algn="l" rtl="0">
              <a:lnSpc>
                <a:spcPct val="115000"/>
              </a:lnSpc>
              <a:spcBef>
                <a:spcPts val="1200"/>
              </a:spcBef>
              <a:spcAft>
                <a:spcPts val="0"/>
              </a:spcAft>
              <a:buClr>
                <a:schemeClr val="dk1"/>
              </a:buClr>
              <a:buSzPts val="1000"/>
              <a:buChar char="●"/>
            </a:pPr>
            <a:r>
              <a:rPr lang="en-GB" sz="1050" dirty="0">
                <a:solidFill>
                  <a:schemeClr val="dk1"/>
                </a:solidFill>
                <a:latin typeface="Aptos" panose="020B0004020202020204" pitchFamily="34" charset="0"/>
              </a:rPr>
              <a:t>White polo shirt with Vista logo</a:t>
            </a:r>
            <a:br>
              <a:rPr lang="en-GB" sz="1050" dirty="0">
                <a:solidFill>
                  <a:schemeClr val="dk1"/>
                </a:solidFill>
                <a:latin typeface="Aptos" panose="020B0004020202020204" pitchFamily="34" charset="0"/>
              </a:rPr>
            </a:br>
            <a:endParaRPr sz="1050" dirty="0">
              <a:solidFill>
                <a:schemeClr val="dk1"/>
              </a:solidFill>
              <a:latin typeface="Aptos" panose="020B0004020202020204" pitchFamily="34" charset="0"/>
            </a:endParaRPr>
          </a:p>
          <a:p>
            <a:pPr marL="457200" lvl="0" indent="-292100" algn="l" rtl="0">
              <a:lnSpc>
                <a:spcPct val="115000"/>
              </a:lnSpc>
              <a:spcBef>
                <a:spcPts val="0"/>
              </a:spcBef>
              <a:spcAft>
                <a:spcPts val="0"/>
              </a:spcAft>
              <a:buClr>
                <a:schemeClr val="dk1"/>
              </a:buClr>
              <a:buSzPts val="1000"/>
              <a:buChar char="●"/>
            </a:pPr>
            <a:r>
              <a:rPr lang="en-GB" sz="1050" dirty="0">
                <a:solidFill>
                  <a:schemeClr val="dk1"/>
                </a:solidFill>
                <a:latin typeface="Aptos" panose="020B0004020202020204" pitchFamily="34" charset="0"/>
              </a:rPr>
              <a:t>Black sweatshirt with Vista logo</a:t>
            </a:r>
            <a:br>
              <a:rPr lang="en-GB" sz="1050" dirty="0">
                <a:solidFill>
                  <a:schemeClr val="dk1"/>
                </a:solidFill>
                <a:latin typeface="Aptos" panose="020B0004020202020204" pitchFamily="34" charset="0"/>
              </a:rPr>
            </a:br>
            <a:endParaRPr sz="1050" dirty="0">
              <a:solidFill>
                <a:schemeClr val="dk1"/>
              </a:solidFill>
              <a:latin typeface="Aptos" panose="020B0004020202020204" pitchFamily="34" charset="0"/>
            </a:endParaRPr>
          </a:p>
          <a:p>
            <a:pPr marL="457200" lvl="0" indent="-292100" algn="l" rtl="0">
              <a:lnSpc>
                <a:spcPct val="115000"/>
              </a:lnSpc>
              <a:spcBef>
                <a:spcPts val="0"/>
              </a:spcBef>
              <a:spcAft>
                <a:spcPts val="0"/>
              </a:spcAft>
              <a:buClr>
                <a:schemeClr val="dk1"/>
              </a:buClr>
              <a:buSzPts val="1000"/>
              <a:buChar char="●"/>
            </a:pPr>
            <a:r>
              <a:rPr lang="en-GB" sz="1050" dirty="0">
                <a:solidFill>
                  <a:schemeClr val="dk1"/>
                </a:solidFill>
                <a:latin typeface="Aptos" panose="020B0004020202020204" pitchFamily="34" charset="0"/>
              </a:rPr>
              <a:t>Plain black trousers, A-line/pleated skirt, or tailored black shorts</a:t>
            </a:r>
            <a:br>
              <a:rPr lang="en-GB" sz="1050" dirty="0">
                <a:solidFill>
                  <a:schemeClr val="dk1"/>
                </a:solidFill>
                <a:latin typeface="Aptos" panose="020B0004020202020204" pitchFamily="34" charset="0"/>
              </a:rPr>
            </a:br>
            <a:endParaRPr sz="1050" dirty="0">
              <a:solidFill>
                <a:schemeClr val="dk1"/>
              </a:solidFill>
              <a:latin typeface="Aptos" panose="020B0004020202020204" pitchFamily="34" charset="0"/>
            </a:endParaRPr>
          </a:p>
          <a:p>
            <a:pPr marL="457200" lvl="0" indent="-292100" algn="l" rtl="0">
              <a:lnSpc>
                <a:spcPct val="115000"/>
              </a:lnSpc>
              <a:spcBef>
                <a:spcPts val="0"/>
              </a:spcBef>
              <a:spcAft>
                <a:spcPts val="0"/>
              </a:spcAft>
              <a:buClr>
                <a:schemeClr val="dk1"/>
              </a:buClr>
              <a:buSzPts val="1000"/>
              <a:buChar char="●"/>
            </a:pPr>
            <a:r>
              <a:rPr lang="en-GB" sz="1050" dirty="0">
                <a:solidFill>
                  <a:schemeClr val="dk1"/>
                </a:solidFill>
                <a:latin typeface="Aptos" panose="020B0004020202020204" pitchFamily="34" charset="0"/>
              </a:rPr>
              <a:t>Any socks (black recommended)</a:t>
            </a:r>
            <a:br>
              <a:rPr lang="en-GB" sz="1050" dirty="0">
                <a:solidFill>
                  <a:schemeClr val="dk1"/>
                </a:solidFill>
                <a:latin typeface="Aptos" panose="020B0004020202020204" pitchFamily="34" charset="0"/>
              </a:rPr>
            </a:br>
            <a:endParaRPr sz="1050" dirty="0">
              <a:solidFill>
                <a:schemeClr val="dk1"/>
              </a:solidFill>
              <a:latin typeface="Aptos" panose="020B0004020202020204" pitchFamily="34" charset="0"/>
            </a:endParaRPr>
          </a:p>
          <a:p>
            <a:pPr marL="457200" lvl="0" indent="-292100" algn="l" rtl="0">
              <a:lnSpc>
                <a:spcPct val="115000"/>
              </a:lnSpc>
              <a:spcBef>
                <a:spcPts val="0"/>
              </a:spcBef>
              <a:spcAft>
                <a:spcPts val="0"/>
              </a:spcAft>
              <a:buClr>
                <a:schemeClr val="dk1"/>
              </a:buClr>
              <a:buSzPts val="1000"/>
              <a:buChar char="●"/>
            </a:pPr>
            <a:r>
              <a:rPr lang="en-GB" sz="1050" dirty="0">
                <a:solidFill>
                  <a:schemeClr val="dk1"/>
                </a:solidFill>
                <a:latin typeface="Aptos" panose="020B0004020202020204" pitchFamily="34" charset="0"/>
              </a:rPr>
              <a:t>Plain black shoes (including trainers with no visible branding)</a:t>
            </a:r>
            <a:br>
              <a:rPr lang="en-GB" sz="1000" dirty="0">
                <a:solidFill>
                  <a:schemeClr val="dk1"/>
                </a:solidFill>
              </a:rPr>
            </a:br>
            <a:br>
              <a:rPr lang="en-GB" sz="1100" dirty="0">
                <a:solidFill>
                  <a:schemeClr val="dk1"/>
                </a:solidFill>
              </a:rPr>
            </a:br>
            <a:endParaRPr sz="1100" dirty="0">
              <a:solidFill>
                <a:schemeClr val="dk1"/>
              </a:solidFill>
            </a:endParaRPr>
          </a:p>
        </p:txBody>
      </p:sp>
      <p:sp>
        <p:nvSpPr>
          <p:cNvPr id="170" name="Google Shape;170;g35ee47e777c_0_2"/>
          <p:cNvSpPr txBox="1"/>
          <p:nvPr/>
        </p:nvSpPr>
        <p:spPr>
          <a:xfrm>
            <a:off x="7202566" y="1421457"/>
            <a:ext cx="4568700" cy="235061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GB" sz="1050" b="1" dirty="0">
                <a:solidFill>
                  <a:schemeClr val="dk1"/>
                </a:solidFill>
                <a:latin typeface="Aptos" panose="020B0004020202020204" pitchFamily="34" charset="0"/>
              </a:rPr>
              <a:t>PE Kit (Compulsory):</a:t>
            </a:r>
            <a:endParaRPr sz="1050" b="1" dirty="0">
              <a:solidFill>
                <a:schemeClr val="dk1"/>
              </a:solidFill>
              <a:latin typeface="Aptos" panose="020B0004020202020204" pitchFamily="34" charset="0"/>
            </a:endParaRPr>
          </a:p>
          <a:p>
            <a:pPr marL="457200" lvl="0" indent="-292100" algn="l" rtl="0">
              <a:lnSpc>
                <a:spcPct val="115000"/>
              </a:lnSpc>
              <a:spcBef>
                <a:spcPts val="1200"/>
              </a:spcBef>
              <a:spcAft>
                <a:spcPts val="0"/>
              </a:spcAft>
              <a:buClr>
                <a:schemeClr val="dk1"/>
              </a:buClr>
              <a:buSzPts val="1000"/>
              <a:buChar char="●"/>
            </a:pPr>
            <a:r>
              <a:rPr lang="en-GB" sz="1050" dirty="0">
                <a:solidFill>
                  <a:schemeClr val="dk1"/>
                </a:solidFill>
                <a:latin typeface="Aptos" panose="020B0004020202020204" pitchFamily="34" charset="0"/>
              </a:rPr>
              <a:t>PE top with Vista logo</a:t>
            </a:r>
            <a:br>
              <a:rPr lang="en-GB" sz="1050" dirty="0">
                <a:solidFill>
                  <a:schemeClr val="dk1"/>
                </a:solidFill>
                <a:latin typeface="Aptos" panose="020B0004020202020204" pitchFamily="34" charset="0"/>
              </a:rPr>
            </a:br>
            <a:endParaRPr sz="1050" dirty="0">
              <a:solidFill>
                <a:schemeClr val="dk1"/>
              </a:solidFill>
              <a:latin typeface="Aptos" panose="020B0004020202020204" pitchFamily="34" charset="0"/>
            </a:endParaRPr>
          </a:p>
          <a:p>
            <a:pPr marL="457200" lvl="0" indent="-292100" algn="l" rtl="0">
              <a:lnSpc>
                <a:spcPct val="115000"/>
              </a:lnSpc>
              <a:spcBef>
                <a:spcPts val="0"/>
              </a:spcBef>
              <a:spcAft>
                <a:spcPts val="0"/>
              </a:spcAft>
              <a:buClr>
                <a:schemeClr val="dk1"/>
              </a:buClr>
              <a:buSzPts val="1000"/>
              <a:buChar char="●"/>
            </a:pPr>
            <a:r>
              <a:rPr lang="en-GB" sz="1050" dirty="0">
                <a:solidFill>
                  <a:schemeClr val="dk1"/>
                </a:solidFill>
                <a:latin typeface="Aptos" panose="020B0004020202020204" pitchFamily="34" charset="0"/>
              </a:rPr>
              <a:t>¼ zip top with Vista logo</a:t>
            </a:r>
            <a:br>
              <a:rPr lang="en-GB" sz="1050" dirty="0">
                <a:solidFill>
                  <a:schemeClr val="dk1"/>
                </a:solidFill>
                <a:latin typeface="Aptos" panose="020B0004020202020204" pitchFamily="34" charset="0"/>
              </a:rPr>
            </a:br>
            <a:endParaRPr sz="1050" dirty="0">
              <a:solidFill>
                <a:schemeClr val="dk1"/>
              </a:solidFill>
              <a:latin typeface="Aptos" panose="020B0004020202020204" pitchFamily="34" charset="0"/>
            </a:endParaRPr>
          </a:p>
          <a:p>
            <a:pPr marL="457200" lvl="0" indent="-292100" algn="l" rtl="0">
              <a:lnSpc>
                <a:spcPct val="115000"/>
              </a:lnSpc>
              <a:spcBef>
                <a:spcPts val="0"/>
              </a:spcBef>
              <a:spcAft>
                <a:spcPts val="0"/>
              </a:spcAft>
              <a:buClr>
                <a:schemeClr val="dk1"/>
              </a:buClr>
              <a:buSzPts val="1000"/>
              <a:buChar char="●"/>
            </a:pPr>
            <a:r>
              <a:rPr lang="en-GB" sz="1050" dirty="0">
                <a:solidFill>
                  <a:schemeClr val="dk1"/>
                </a:solidFill>
                <a:latin typeface="Aptos" panose="020B0004020202020204" pitchFamily="34" charset="0"/>
              </a:rPr>
              <a:t>Plain black or navy shorts, tracksuit bottoms, or sports leggings</a:t>
            </a:r>
            <a:br>
              <a:rPr lang="en-GB" sz="1050" dirty="0">
                <a:solidFill>
                  <a:schemeClr val="dk1"/>
                </a:solidFill>
                <a:latin typeface="Aptos" panose="020B0004020202020204" pitchFamily="34" charset="0"/>
              </a:rPr>
            </a:br>
            <a:endParaRPr sz="1050" dirty="0">
              <a:solidFill>
                <a:schemeClr val="dk1"/>
              </a:solidFill>
              <a:latin typeface="Aptos" panose="020B0004020202020204" pitchFamily="34" charset="0"/>
            </a:endParaRPr>
          </a:p>
          <a:p>
            <a:pPr marL="457200" lvl="0" indent="-292100" algn="l" rtl="0">
              <a:lnSpc>
                <a:spcPct val="115000"/>
              </a:lnSpc>
              <a:spcBef>
                <a:spcPts val="0"/>
              </a:spcBef>
              <a:spcAft>
                <a:spcPts val="0"/>
              </a:spcAft>
              <a:buClr>
                <a:schemeClr val="dk1"/>
              </a:buClr>
              <a:buSzPts val="1000"/>
              <a:buChar char="●"/>
            </a:pPr>
            <a:r>
              <a:rPr lang="en-GB" sz="1050" dirty="0">
                <a:solidFill>
                  <a:schemeClr val="dk1"/>
                </a:solidFill>
                <a:latin typeface="Aptos" panose="020B0004020202020204" pitchFamily="34" charset="0"/>
              </a:rPr>
              <a:t>Sports socks</a:t>
            </a:r>
            <a:br>
              <a:rPr lang="en-GB" sz="1050" dirty="0">
                <a:solidFill>
                  <a:schemeClr val="dk1"/>
                </a:solidFill>
                <a:latin typeface="Aptos" panose="020B0004020202020204" pitchFamily="34" charset="0"/>
              </a:rPr>
            </a:br>
            <a:endParaRPr sz="1050" dirty="0">
              <a:solidFill>
                <a:schemeClr val="dk1"/>
              </a:solidFill>
              <a:latin typeface="Aptos" panose="020B0004020202020204" pitchFamily="34" charset="0"/>
            </a:endParaRPr>
          </a:p>
          <a:p>
            <a:pPr marL="457200" lvl="0" indent="-298450" algn="l" rtl="0">
              <a:lnSpc>
                <a:spcPct val="115000"/>
              </a:lnSpc>
              <a:spcBef>
                <a:spcPts val="0"/>
              </a:spcBef>
              <a:spcAft>
                <a:spcPts val="0"/>
              </a:spcAft>
              <a:buClr>
                <a:schemeClr val="dk1"/>
              </a:buClr>
              <a:buSzPts val="1100"/>
              <a:buChar char="●"/>
            </a:pPr>
            <a:r>
              <a:rPr lang="en-GB" sz="1050" dirty="0">
                <a:solidFill>
                  <a:schemeClr val="dk1"/>
                </a:solidFill>
                <a:latin typeface="Aptos" panose="020B0004020202020204" pitchFamily="34" charset="0"/>
              </a:rPr>
              <a:t>Indoor trainers or studded boots, depending on activity</a:t>
            </a:r>
            <a:endParaRPr sz="1050" dirty="0">
              <a:latin typeface="Aptos" panose="020B0004020202020204" pitchFamily="34" charset="0"/>
            </a:endParaRPr>
          </a:p>
        </p:txBody>
      </p:sp>
      <p:pic>
        <p:nvPicPr>
          <p:cNvPr id="171" name="Google Shape;171;g35ee47e777c_0_2"/>
          <p:cNvPicPr preferRelativeResize="0"/>
          <p:nvPr/>
        </p:nvPicPr>
        <p:blipFill>
          <a:blip r:embed="rId4">
            <a:alphaModFix/>
          </a:blip>
          <a:stretch>
            <a:fillRect/>
          </a:stretch>
        </p:blipFill>
        <p:spPr>
          <a:xfrm>
            <a:off x="598866" y="3772070"/>
            <a:ext cx="2576675" cy="2802125"/>
          </a:xfrm>
          <a:prstGeom prst="rect">
            <a:avLst/>
          </a:prstGeom>
          <a:noFill/>
          <a:ln>
            <a:noFill/>
          </a:ln>
        </p:spPr>
      </p:pic>
      <p:pic>
        <p:nvPicPr>
          <p:cNvPr id="172" name="Google Shape;172;g35ee47e777c_0_2"/>
          <p:cNvPicPr preferRelativeResize="0"/>
          <p:nvPr/>
        </p:nvPicPr>
        <p:blipFill rotWithShape="1">
          <a:blip r:embed="rId5">
            <a:alphaModFix/>
          </a:blip>
          <a:srcRect t="10133" b="8376"/>
          <a:stretch/>
        </p:blipFill>
        <p:spPr>
          <a:xfrm>
            <a:off x="8688468" y="3826076"/>
            <a:ext cx="2802850" cy="2983550"/>
          </a:xfrm>
          <a:prstGeom prst="rect">
            <a:avLst/>
          </a:prstGeom>
          <a:noFill/>
          <a:ln>
            <a:noFill/>
          </a:ln>
        </p:spPr>
      </p:pic>
      <p:sp>
        <p:nvSpPr>
          <p:cNvPr id="173" name="Google Shape;173;g35ee47e777c_0_2"/>
          <p:cNvSpPr txBox="1"/>
          <p:nvPr/>
        </p:nvSpPr>
        <p:spPr>
          <a:xfrm>
            <a:off x="3604263" y="3874450"/>
            <a:ext cx="4797000" cy="2536433"/>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0"/>
              </a:spcAft>
              <a:buNone/>
            </a:pPr>
            <a:r>
              <a:rPr lang="en-GB" sz="1050" b="1" dirty="0">
                <a:solidFill>
                  <a:schemeClr val="dk1"/>
                </a:solidFill>
                <a:latin typeface="Aptos" panose="020B0004020202020204" pitchFamily="34" charset="0"/>
              </a:rPr>
              <a:t>General Appearance:</a:t>
            </a:r>
            <a:endParaRPr sz="1050" b="1" dirty="0">
              <a:solidFill>
                <a:schemeClr val="dk1"/>
              </a:solidFill>
              <a:latin typeface="Aptos" panose="020B0004020202020204" pitchFamily="34" charset="0"/>
            </a:endParaRPr>
          </a:p>
          <a:p>
            <a:pPr marL="457200" lvl="0" indent="-292100" algn="l" rtl="0">
              <a:lnSpc>
                <a:spcPct val="115000"/>
              </a:lnSpc>
              <a:spcBef>
                <a:spcPts val="1200"/>
              </a:spcBef>
              <a:spcAft>
                <a:spcPts val="0"/>
              </a:spcAft>
              <a:buClr>
                <a:schemeClr val="dk1"/>
              </a:buClr>
              <a:buSzPts val="1000"/>
              <a:buChar char="●"/>
            </a:pPr>
            <a:r>
              <a:rPr lang="en-GB" sz="1050" b="1" dirty="0">
                <a:solidFill>
                  <a:schemeClr val="dk1"/>
                </a:solidFill>
                <a:latin typeface="Aptos" panose="020B0004020202020204" pitchFamily="34" charset="0"/>
              </a:rPr>
              <a:t>Jewellery:</a:t>
            </a:r>
            <a:r>
              <a:rPr lang="en-GB" sz="1050" dirty="0">
                <a:solidFill>
                  <a:schemeClr val="dk1"/>
                </a:solidFill>
                <a:latin typeface="Aptos" panose="020B0004020202020204" pitchFamily="34" charset="0"/>
              </a:rPr>
              <a:t> Only one small stud per ear and a watch allowed. Nose piercings must have a clear retainer.</a:t>
            </a:r>
            <a:br>
              <a:rPr lang="en-GB" sz="1050" dirty="0">
                <a:solidFill>
                  <a:schemeClr val="dk1"/>
                </a:solidFill>
                <a:latin typeface="Aptos" panose="020B0004020202020204" pitchFamily="34" charset="0"/>
              </a:rPr>
            </a:br>
            <a:endParaRPr sz="1050" dirty="0">
              <a:solidFill>
                <a:schemeClr val="dk1"/>
              </a:solidFill>
              <a:latin typeface="Aptos" panose="020B0004020202020204" pitchFamily="34" charset="0"/>
            </a:endParaRPr>
          </a:p>
          <a:p>
            <a:pPr marL="457200" lvl="0" indent="-292100" algn="l" rtl="0">
              <a:lnSpc>
                <a:spcPct val="115000"/>
              </a:lnSpc>
              <a:spcBef>
                <a:spcPts val="0"/>
              </a:spcBef>
              <a:spcAft>
                <a:spcPts val="0"/>
              </a:spcAft>
              <a:buClr>
                <a:schemeClr val="dk1"/>
              </a:buClr>
              <a:buSzPts val="1000"/>
              <a:buChar char="●"/>
            </a:pPr>
            <a:r>
              <a:rPr lang="en-GB" sz="1050" b="1" dirty="0">
                <a:solidFill>
                  <a:schemeClr val="dk1"/>
                </a:solidFill>
                <a:latin typeface="Aptos" panose="020B0004020202020204" pitchFamily="34" charset="0"/>
              </a:rPr>
              <a:t>Makeup:</a:t>
            </a:r>
            <a:r>
              <a:rPr lang="en-GB" sz="1050" dirty="0">
                <a:solidFill>
                  <a:schemeClr val="dk1"/>
                </a:solidFill>
                <a:latin typeface="Aptos" panose="020B0004020202020204" pitchFamily="34" charset="0"/>
              </a:rPr>
              <a:t> Must be discreet. Excessive makeup, false nails, and nail extensions are not permitted.</a:t>
            </a:r>
            <a:br>
              <a:rPr lang="en-GB" sz="1050" dirty="0">
                <a:solidFill>
                  <a:schemeClr val="dk1"/>
                </a:solidFill>
                <a:latin typeface="Aptos" panose="020B0004020202020204" pitchFamily="34" charset="0"/>
              </a:rPr>
            </a:br>
            <a:endParaRPr sz="1050" dirty="0">
              <a:solidFill>
                <a:schemeClr val="dk1"/>
              </a:solidFill>
              <a:latin typeface="Aptos" panose="020B0004020202020204" pitchFamily="34" charset="0"/>
            </a:endParaRPr>
          </a:p>
          <a:p>
            <a:pPr marL="457200" lvl="0" indent="-292100" algn="l" rtl="0">
              <a:lnSpc>
                <a:spcPct val="115000"/>
              </a:lnSpc>
              <a:spcBef>
                <a:spcPts val="0"/>
              </a:spcBef>
              <a:spcAft>
                <a:spcPts val="0"/>
              </a:spcAft>
              <a:buClr>
                <a:schemeClr val="dk1"/>
              </a:buClr>
              <a:buSzPts val="1000"/>
              <a:buChar char="●"/>
            </a:pPr>
            <a:r>
              <a:rPr lang="en-GB" sz="1050" b="1" dirty="0">
                <a:solidFill>
                  <a:schemeClr val="dk1"/>
                </a:solidFill>
                <a:latin typeface="Aptos" panose="020B0004020202020204" pitchFamily="34" charset="0"/>
              </a:rPr>
              <a:t>Hair:</a:t>
            </a:r>
            <a:r>
              <a:rPr lang="en-GB" sz="1050" dirty="0">
                <a:solidFill>
                  <a:schemeClr val="dk1"/>
                </a:solidFill>
                <a:latin typeface="Aptos" panose="020B0004020202020204" pitchFamily="34" charset="0"/>
              </a:rPr>
              <a:t> Extreme styles or unnatural colours are not allowed.</a:t>
            </a:r>
            <a:br>
              <a:rPr lang="en-GB" sz="1050" dirty="0">
                <a:solidFill>
                  <a:schemeClr val="dk1"/>
                </a:solidFill>
                <a:latin typeface="Aptos" panose="020B0004020202020204" pitchFamily="34" charset="0"/>
              </a:rPr>
            </a:br>
            <a:endParaRPr sz="1050" dirty="0">
              <a:solidFill>
                <a:schemeClr val="dk1"/>
              </a:solidFill>
              <a:latin typeface="Aptos" panose="020B0004020202020204" pitchFamily="34" charset="0"/>
            </a:endParaRPr>
          </a:p>
          <a:p>
            <a:pPr marL="457200" lvl="0" indent="-292100" algn="l" rtl="0">
              <a:lnSpc>
                <a:spcPct val="115000"/>
              </a:lnSpc>
              <a:spcBef>
                <a:spcPts val="0"/>
              </a:spcBef>
              <a:spcAft>
                <a:spcPts val="0"/>
              </a:spcAft>
              <a:buClr>
                <a:schemeClr val="dk1"/>
              </a:buClr>
              <a:buSzPts val="1000"/>
              <a:buChar char="●"/>
            </a:pPr>
            <a:r>
              <a:rPr lang="en-GB" sz="1050" b="1" dirty="0">
                <a:solidFill>
                  <a:schemeClr val="dk1"/>
                </a:solidFill>
                <a:latin typeface="Aptos" panose="020B0004020202020204" pitchFamily="34" charset="0"/>
              </a:rPr>
              <a:t>Hoodies:</a:t>
            </a:r>
            <a:r>
              <a:rPr lang="en-GB" sz="1050" dirty="0">
                <a:solidFill>
                  <a:schemeClr val="dk1"/>
                </a:solidFill>
                <a:latin typeface="Aptos" panose="020B0004020202020204" pitchFamily="34" charset="0"/>
              </a:rPr>
              <a:t> Only permitted if school-issued and worn for approved activities.</a:t>
            </a:r>
            <a:endParaRPr sz="1050" dirty="0">
              <a:solidFill>
                <a:schemeClr val="dk1"/>
              </a:solidFill>
              <a:latin typeface="Aptos" panose="020B00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p:nvPr/>
        </p:nvSpPr>
        <p:spPr>
          <a:xfrm>
            <a:off x="-1" y="0"/>
            <a:ext cx="5278138" cy="6858000"/>
          </a:xfrm>
          <a:prstGeom prst="rect">
            <a:avLst/>
          </a:prstGeom>
          <a:solidFill>
            <a:srgbClr val="703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 name="Google Shape;179;p5"/>
          <p:cNvSpPr txBox="1"/>
          <p:nvPr/>
        </p:nvSpPr>
        <p:spPr>
          <a:xfrm>
            <a:off x="473824" y="482138"/>
            <a:ext cx="5037513"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a:solidFill>
                  <a:schemeClr val="lt1"/>
                </a:solidFill>
                <a:latin typeface="Poppins"/>
                <a:ea typeface="Poppins"/>
                <a:cs typeface="Poppins"/>
                <a:sym typeface="Poppins"/>
              </a:rPr>
              <a:t>Did you know that we also sell all the Essential &amp; Accessories you may need?</a:t>
            </a:r>
            <a:endParaRPr/>
          </a:p>
        </p:txBody>
      </p:sp>
      <p:pic>
        <p:nvPicPr>
          <p:cNvPr id="180" name="Google Shape;180;p5"/>
          <p:cNvPicPr preferRelativeResize="0"/>
          <p:nvPr/>
        </p:nvPicPr>
        <p:blipFill rotWithShape="1">
          <a:blip r:embed="rId3">
            <a:alphaModFix/>
          </a:blip>
          <a:srcRect/>
          <a:stretch/>
        </p:blipFill>
        <p:spPr>
          <a:xfrm>
            <a:off x="10317102" y="294268"/>
            <a:ext cx="1520230" cy="495442"/>
          </a:xfrm>
          <a:prstGeom prst="rect">
            <a:avLst/>
          </a:prstGeom>
          <a:noFill/>
          <a:ln>
            <a:noFill/>
          </a:ln>
        </p:spPr>
      </p:pic>
      <p:sp>
        <p:nvSpPr>
          <p:cNvPr id="181" name="Google Shape;181;p5"/>
          <p:cNvSpPr txBox="1"/>
          <p:nvPr/>
        </p:nvSpPr>
        <p:spPr>
          <a:xfrm>
            <a:off x="473824" y="3528753"/>
            <a:ext cx="2335878" cy="1758430"/>
          </a:xfrm>
          <a:prstGeom prst="rect">
            <a:avLst/>
          </a:prstGeom>
          <a:noFill/>
          <a:ln>
            <a:noFill/>
          </a:ln>
        </p:spPr>
        <p:txBody>
          <a:bodyPr spcFirstLastPara="1" wrap="square" lIns="91425" tIns="45700" rIns="91425" bIns="45700" anchor="t" anchorCtr="0">
            <a:spAutoFit/>
          </a:bodyPr>
          <a:lstStyle/>
          <a:p>
            <a:pPr marL="285750" marR="0" lvl="0" indent="-285750" algn="l" rtl="0">
              <a:lnSpc>
                <a:spcPct val="200000"/>
              </a:lnSpc>
              <a:spcBef>
                <a:spcPts val="0"/>
              </a:spcBef>
              <a:spcAft>
                <a:spcPts val="0"/>
              </a:spcAft>
              <a:buClr>
                <a:schemeClr val="lt1"/>
              </a:buClr>
              <a:buSzPts val="1400"/>
              <a:buFont typeface="Arial"/>
              <a:buChar char="•"/>
            </a:pPr>
            <a:r>
              <a:rPr lang="en-GB" sz="1400" b="1" i="1">
                <a:solidFill>
                  <a:schemeClr val="lt1"/>
                </a:solidFill>
                <a:latin typeface="Poppins"/>
                <a:ea typeface="Poppins"/>
                <a:cs typeface="Poppins"/>
                <a:sym typeface="Poppins"/>
              </a:rPr>
              <a:t>Backpacks</a:t>
            </a:r>
            <a:endParaRPr/>
          </a:p>
          <a:p>
            <a:pPr marL="285750" marR="0" lvl="0" indent="-285750" algn="l" rtl="0">
              <a:lnSpc>
                <a:spcPct val="200000"/>
              </a:lnSpc>
              <a:spcBef>
                <a:spcPts val="0"/>
              </a:spcBef>
              <a:spcAft>
                <a:spcPts val="0"/>
              </a:spcAft>
              <a:buClr>
                <a:schemeClr val="lt1"/>
              </a:buClr>
              <a:buSzPts val="1400"/>
              <a:buFont typeface="Arial"/>
              <a:buChar char="•"/>
            </a:pPr>
            <a:r>
              <a:rPr lang="en-GB" sz="1400" b="1" i="1">
                <a:solidFill>
                  <a:schemeClr val="lt1"/>
                </a:solidFill>
                <a:latin typeface="Poppins"/>
                <a:ea typeface="Poppins"/>
                <a:cs typeface="Poppins"/>
                <a:sym typeface="Poppins"/>
              </a:rPr>
              <a:t>Helix Stationary</a:t>
            </a:r>
            <a:endParaRPr/>
          </a:p>
          <a:p>
            <a:pPr marL="285750" marR="0" lvl="0" indent="-285750" algn="l" rtl="0">
              <a:lnSpc>
                <a:spcPct val="200000"/>
              </a:lnSpc>
              <a:spcBef>
                <a:spcPts val="0"/>
              </a:spcBef>
              <a:spcAft>
                <a:spcPts val="0"/>
              </a:spcAft>
              <a:buClr>
                <a:schemeClr val="lt1"/>
              </a:buClr>
              <a:buSzPts val="1400"/>
              <a:buFont typeface="Arial"/>
              <a:buChar char="•"/>
            </a:pPr>
            <a:r>
              <a:rPr lang="en-GB" sz="1400" b="1" i="1">
                <a:solidFill>
                  <a:schemeClr val="lt1"/>
                </a:solidFill>
                <a:latin typeface="Poppins"/>
                <a:ea typeface="Poppins"/>
                <a:cs typeface="Poppins"/>
                <a:sym typeface="Poppins"/>
              </a:rPr>
              <a:t>Calculators</a:t>
            </a:r>
            <a:endParaRPr/>
          </a:p>
          <a:p>
            <a:pPr marL="285750" marR="0" lvl="0" indent="-285750" algn="l" rtl="0">
              <a:lnSpc>
                <a:spcPct val="200000"/>
              </a:lnSpc>
              <a:spcBef>
                <a:spcPts val="0"/>
              </a:spcBef>
              <a:spcAft>
                <a:spcPts val="0"/>
              </a:spcAft>
              <a:buClr>
                <a:schemeClr val="lt1"/>
              </a:buClr>
              <a:buSzPts val="1400"/>
              <a:buFont typeface="Arial"/>
              <a:buChar char="•"/>
            </a:pPr>
            <a:r>
              <a:rPr lang="en-GB" sz="1400" b="1" i="1">
                <a:solidFill>
                  <a:schemeClr val="lt1"/>
                </a:solidFill>
                <a:latin typeface="Poppins"/>
                <a:ea typeface="Poppins"/>
                <a:cs typeface="Poppins"/>
                <a:sym typeface="Poppins"/>
              </a:rPr>
              <a:t>Iron on Name Labels</a:t>
            </a:r>
            <a:endParaRPr/>
          </a:p>
        </p:txBody>
      </p:sp>
      <p:sp>
        <p:nvSpPr>
          <p:cNvPr id="182" name="Google Shape;182;p5"/>
          <p:cNvSpPr txBox="1"/>
          <p:nvPr/>
        </p:nvSpPr>
        <p:spPr>
          <a:xfrm>
            <a:off x="2992580" y="3528753"/>
            <a:ext cx="2335878" cy="1758430"/>
          </a:xfrm>
          <a:prstGeom prst="rect">
            <a:avLst/>
          </a:prstGeom>
          <a:noFill/>
          <a:ln>
            <a:noFill/>
          </a:ln>
        </p:spPr>
        <p:txBody>
          <a:bodyPr spcFirstLastPara="1" wrap="square" lIns="91425" tIns="45700" rIns="91425" bIns="45700" anchor="t" anchorCtr="0">
            <a:spAutoFit/>
          </a:bodyPr>
          <a:lstStyle/>
          <a:p>
            <a:pPr marL="285750" marR="0" lvl="0" indent="-285750" algn="l" rtl="0">
              <a:lnSpc>
                <a:spcPct val="200000"/>
              </a:lnSpc>
              <a:spcBef>
                <a:spcPts val="0"/>
              </a:spcBef>
              <a:spcAft>
                <a:spcPts val="0"/>
              </a:spcAft>
              <a:buClr>
                <a:schemeClr val="lt1"/>
              </a:buClr>
              <a:buSzPts val="1400"/>
              <a:buFont typeface="Arial"/>
              <a:buChar char="•"/>
            </a:pPr>
            <a:r>
              <a:rPr lang="en-GB" sz="1400" b="1" i="1">
                <a:solidFill>
                  <a:schemeClr val="lt1"/>
                </a:solidFill>
                <a:latin typeface="Poppins"/>
                <a:ea typeface="Poppins"/>
                <a:cs typeface="Poppins"/>
                <a:sym typeface="Poppins"/>
              </a:rPr>
              <a:t>Shirts &amp; Blouses</a:t>
            </a:r>
            <a:endParaRPr/>
          </a:p>
          <a:p>
            <a:pPr marL="285750" marR="0" lvl="0" indent="-285750" algn="l" rtl="0">
              <a:lnSpc>
                <a:spcPct val="200000"/>
              </a:lnSpc>
              <a:spcBef>
                <a:spcPts val="0"/>
              </a:spcBef>
              <a:spcAft>
                <a:spcPts val="0"/>
              </a:spcAft>
              <a:buClr>
                <a:schemeClr val="lt1"/>
              </a:buClr>
              <a:buSzPts val="1400"/>
              <a:buFont typeface="Arial"/>
              <a:buChar char="•"/>
            </a:pPr>
            <a:r>
              <a:rPr lang="en-GB" sz="1400" b="1" i="1">
                <a:solidFill>
                  <a:schemeClr val="lt1"/>
                </a:solidFill>
                <a:latin typeface="Poppins"/>
                <a:ea typeface="Poppins"/>
                <a:cs typeface="Poppins"/>
                <a:sym typeface="Poppins"/>
              </a:rPr>
              <a:t>Water Bottles</a:t>
            </a:r>
            <a:endParaRPr/>
          </a:p>
          <a:p>
            <a:pPr marL="285750" marR="0" lvl="0" indent="-285750" algn="l" rtl="0">
              <a:lnSpc>
                <a:spcPct val="200000"/>
              </a:lnSpc>
              <a:spcBef>
                <a:spcPts val="0"/>
              </a:spcBef>
              <a:spcAft>
                <a:spcPts val="0"/>
              </a:spcAft>
              <a:buClr>
                <a:schemeClr val="lt1"/>
              </a:buClr>
              <a:buSzPts val="1400"/>
              <a:buFont typeface="Arial"/>
              <a:buChar char="•"/>
            </a:pPr>
            <a:r>
              <a:rPr lang="en-GB" sz="1400" b="1" i="1">
                <a:solidFill>
                  <a:schemeClr val="lt1"/>
                </a:solidFill>
                <a:latin typeface="Poppins"/>
                <a:ea typeface="Poppins"/>
                <a:cs typeface="Poppins"/>
                <a:sym typeface="Poppins"/>
              </a:rPr>
              <a:t>Gumshields</a:t>
            </a:r>
            <a:endParaRPr sz="1400" b="1" i="1">
              <a:solidFill>
                <a:schemeClr val="lt1"/>
              </a:solidFill>
              <a:latin typeface="Poppins"/>
              <a:ea typeface="Poppins"/>
              <a:cs typeface="Poppins"/>
              <a:sym typeface="Poppins"/>
            </a:endParaRPr>
          </a:p>
          <a:p>
            <a:pPr marL="285750" marR="0" lvl="0" indent="-285750" algn="l" rtl="0">
              <a:lnSpc>
                <a:spcPct val="200000"/>
              </a:lnSpc>
              <a:spcBef>
                <a:spcPts val="0"/>
              </a:spcBef>
              <a:spcAft>
                <a:spcPts val="0"/>
              </a:spcAft>
              <a:buClr>
                <a:schemeClr val="lt1"/>
              </a:buClr>
              <a:buSzPts val="1400"/>
              <a:buFont typeface="Arial"/>
              <a:buChar char="•"/>
            </a:pPr>
            <a:r>
              <a:rPr lang="en-GB" sz="1400" b="1" i="1">
                <a:solidFill>
                  <a:schemeClr val="lt1"/>
                </a:solidFill>
                <a:latin typeface="Poppins"/>
                <a:ea typeface="Poppins"/>
                <a:cs typeface="Poppins"/>
                <a:sym typeface="Poppins"/>
              </a:rPr>
              <a:t>Shin Guards</a:t>
            </a:r>
            <a:endParaRPr/>
          </a:p>
        </p:txBody>
      </p:sp>
      <p:pic>
        <p:nvPicPr>
          <p:cNvPr id="183" name="Google Shape;183;p5"/>
          <p:cNvPicPr preferRelativeResize="0"/>
          <p:nvPr/>
        </p:nvPicPr>
        <p:blipFill rotWithShape="1">
          <a:blip r:embed="rId4">
            <a:alphaModFix/>
          </a:blip>
          <a:srcRect/>
          <a:stretch/>
        </p:blipFill>
        <p:spPr>
          <a:xfrm>
            <a:off x="5694215" y="1267276"/>
            <a:ext cx="6051569" cy="482059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6"/>
          <p:cNvSpPr/>
          <p:nvPr/>
        </p:nvSpPr>
        <p:spPr>
          <a:xfrm>
            <a:off x="-2" y="5087596"/>
            <a:ext cx="12192002" cy="1770404"/>
          </a:xfrm>
          <a:prstGeom prst="rect">
            <a:avLst/>
          </a:prstGeom>
          <a:solidFill>
            <a:srgbClr val="703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9" name="Google Shape;189;p6"/>
          <p:cNvSpPr/>
          <p:nvPr/>
        </p:nvSpPr>
        <p:spPr>
          <a:xfrm>
            <a:off x="-2" y="0"/>
            <a:ext cx="12192002" cy="5087596"/>
          </a:xfrm>
          <a:prstGeom prst="rect">
            <a:avLst/>
          </a:prstGeom>
          <a:solidFill>
            <a:srgbClr val="0099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 name="Google Shape;190;p6"/>
          <p:cNvSpPr txBox="1"/>
          <p:nvPr/>
        </p:nvSpPr>
        <p:spPr>
          <a:xfrm>
            <a:off x="473824" y="482138"/>
            <a:ext cx="4713317"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a:solidFill>
                  <a:schemeClr val="lt1"/>
                </a:solidFill>
                <a:latin typeface="Poppins"/>
                <a:ea typeface="Poppins"/>
                <a:cs typeface="Poppins"/>
                <a:sym typeface="Poppins"/>
              </a:rPr>
              <a:t>Building a greener and fairer future…</a:t>
            </a:r>
            <a:endParaRPr/>
          </a:p>
        </p:txBody>
      </p:sp>
      <p:pic>
        <p:nvPicPr>
          <p:cNvPr id="191" name="Google Shape;191;p6"/>
          <p:cNvPicPr preferRelativeResize="0"/>
          <p:nvPr/>
        </p:nvPicPr>
        <p:blipFill rotWithShape="1">
          <a:blip r:embed="rId3">
            <a:alphaModFix/>
          </a:blip>
          <a:srcRect/>
          <a:stretch/>
        </p:blipFill>
        <p:spPr>
          <a:xfrm>
            <a:off x="10317102" y="294268"/>
            <a:ext cx="1520230" cy="495442"/>
          </a:xfrm>
          <a:prstGeom prst="rect">
            <a:avLst/>
          </a:prstGeom>
          <a:noFill/>
          <a:ln>
            <a:noFill/>
          </a:ln>
        </p:spPr>
      </p:pic>
      <p:sp>
        <p:nvSpPr>
          <p:cNvPr id="192" name="Google Shape;192;p6"/>
          <p:cNvSpPr txBox="1"/>
          <p:nvPr/>
        </p:nvSpPr>
        <p:spPr>
          <a:xfrm>
            <a:off x="473825" y="5391320"/>
            <a:ext cx="10099964"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lt1"/>
                </a:solidFill>
                <a:latin typeface="Poppins"/>
                <a:ea typeface="Poppins"/>
                <a:cs typeface="Poppins"/>
                <a:sym typeface="Poppins"/>
              </a:rPr>
              <a:t>Total Clothing – Share – Reuse - Recycle</a:t>
            </a:r>
            <a:endParaRPr/>
          </a:p>
          <a:p>
            <a:pPr marL="0" marR="0" lvl="0" indent="0" algn="l" rtl="0">
              <a:spcBef>
                <a:spcPts val="0"/>
              </a:spcBef>
              <a:spcAft>
                <a:spcPts val="0"/>
              </a:spcAft>
              <a:buNone/>
            </a:pPr>
            <a:r>
              <a:rPr lang="en-GB" sz="1200" i="1">
                <a:solidFill>
                  <a:schemeClr val="lt1"/>
                </a:solidFill>
                <a:latin typeface="Poppins"/>
                <a:ea typeface="Poppins"/>
                <a:cs typeface="Poppins"/>
                <a:sym typeface="Poppins"/>
              </a:rPr>
              <a:t>As part of our recycling programme, we partnership with schools overseas and the UK to ensure that no garments enter landfill.</a:t>
            </a:r>
            <a:endParaRPr/>
          </a:p>
          <a:p>
            <a:pPr marL="0" marR="0" lvl="0" indent="0" algn="l" rtl="0">
              <a:spcBef>
                <a:spcPts val="0"/>
              </a:spcBef>
              <a:spcAft>
                <a:spcPts val="0"/>
              </a:spcAft>
              <a:buNone/>
            </a:pPr>
            <a:endParaRPr sz="1200" i="1">
              <a:solidFill>
                <a:schemeClr val="lt1"/>
              </a:solidFill>
              <a:latin typeface="Poppins"/>
              <a:ea typeface="Poppins"/>
              <a:cs typeface="Poppins"/>
              <a:sym typeface="Poppins"/>
            </a:endParaRPr>
          </a:p>
        </p:txBody>
      </p:sp>
      <p:sp>
        <p:nvSpPr>
          <p:cNvPr id="193" name="Google Shape;193;p6"/>
          <p:cNvSpPr txBox="1"/>
          <p:nvPr/>
        </p:nvSpPr>
        <p:spPr>
          <a:xfrm>
            <a:off x="733599" y="3618385"/>
            <a:ext cx="2190409" cy="93871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i="1">
                <a:solidFill>
                  <a:schemeClr val="lt1"/>
                </a:solidFill>
                <a:latin typeface="Poppins"/>
                <a:ea typeface="Poppins"/>
                <a:cs typeface="Poppins"/>
                <a:sym typeface="Poppins"/>
              </a:rPr>
              <a:t>We are committed to doing the right thing for the planet and our people, to ensure we  build fairer and greener future together.</a:t>
            </a:r>
            <a:endParaRPr/>
          </a:p>
        </p:txBody>
      </p:sp>
      <p:sp>
        <p:nvSpPr>
          <p:cNvPr id="194" name="Google Shape;194;p6"/>
          <p:cNvSpPr txBox="1"/>
          <p:nvPr/>
        </p:nvSpPr>
        <p:spPr>
          <a:xfrm>
            <a:off x="3424866" y="3609452"/>
            <a:ext cx="2310921" cy="93871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i="1">
                <a:solidFill>
                  <a:schemeClr val="lt1"/>
                </a:solidFill>
                <a:latin typeface="Poppins"/>
                <a:ea typeface="Poppins"/>
                <a:cs typeface="Poppins"/>
                <a:sym typeface="Poppins"/>
              </a:rPr>
              <a:t>Our </a:t>
            </a:r>
            <a:r>
              <a:rPr lang="en-GB" sz="1100" b="1" i="1">
                <a:solidFill>
                  <a:schemeClr val="lt1"/>
                </a:solidFill>
                <a:latin typeface="Poppins"/>
                <a:ea typeface="Poppins"/>
                <a:cs typeface="Poppins"/>
                <a:sym typeface="Poppins"/>
              </a:rPr>
              <a:t>boys shorts and trousers </a:t>
            </a:r>
            <a:r>
              <a:rPr lang="en-GB" sz="1100" i="1">
                <a:solidFill>
                  <a:schemeClr val="lt1"/>
                </a:solidFill>
                <a:latin typeface="Poppins"/>
                <a:ea typeface="Poppins"/>
                <a:cs typeface="Poppins"/>
                <a:sym typeface="Poppins"/>
              </a:rPr>
              <a:t>are made from 65% recycled polyester and up to 11 plastic bottles are recycled to make the polyester.</a:t>
            </a:r>
            <a:endParaRPr/>
          </a:p>
        </p:txBody>
      </p:sp>
      <p:sp>
        <p:nvSpPr>
          <p:cNvPr id="195" name="Google Shape;195;p6"/>
          <p:cNvSpPr txBox="1"/>
          <p:nvPr/>
        </p:nvSpPr>
        <p:spPr>
          <a:xfrm>
            <a:off x="6157706" y="3609452"/>
            <a:ext cx="2331668" cy="93871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i="1">
                <a:solidFill>
                  <a:schemeClr val="lt1"/>
                </a:solidFill>
                <a:latin typeface="Poppins"/>
                <a:ea typeface="Poppins"/>
                <a:cs typeface="Poppins"/>
                <a:sym typeface="Poppins"/>
              </a:rPr>
              <a:t>Our </a:t>
            </a:r>
            <a:r>
              <a:rPr lang="en-GB" sz="1100" b="1" i="1">
                <a:solidFill>
                  <a:schemeClr val="lt1"/>
                </a:solidFill>
                <a:latin typeface="Poppins"/>
                <a:ea typeface="Poppins"/>
                <a:cs typeface="Poppins"/>
                <a:sym typeface="Poppins"/>
              </a:rPr>
              <a:t>sweatshirts and cardigans </a:t>
            </a:r>
            <a:r>
              <a:rPr lang="en-GB" sz="1100" i="1">
                <a:solidFill>
                  <a:schemeClr val="lt1"/>
                </a:solidFill>
                <a:latin typeface="Poppins"/>
                <a:ea typeface="Poppins"/>
                <a:cs typeface="Poppins"/>
                <a:sym typeface="Poppins"/>
              </a:rPr>
              <a:t>are made from 55% recycled polyester and up to 11 plastic bottles are recycled to make the polyester.</a:t>
            </a:r>
            <a:endParaRPr/>
          </a:p>
        </p:txBody>
      </p:sp>
      <p:sp>
        <p:nvSpPr>
          <p:cNvPr id="196" name="Google Shape;196;p6"/>
          <p:cNvSpPr txBox="1"/>
          <p:nvPr/>
        </p:nvSpPr>
        <p:spPr>
          <a:xfrm>
            <a:off x="8728411" y="3609452"/>
            <a:ext cx="2709923" cy="93871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i="1">
                <a:solidFill>
                  <a:schemeClr val="lt1"/>
                </a:solidFill>
                <a:latin typeface="Poppins"/>
                <a:ea typeface="Poppins"/>
                <a:cs typeface="Poppins"/>
                <a:sym typeface="Poppins"/>
              </a:rPr>
              <a:t>We are doing our very best to ensure all packaging is sustainably sourced by 2025. By Back to School 2025 we could have saved 50 million+ bottles from landfill.</a:t>
            </a:r>
            <a:endParaRPr/>
          </a:p>
        </p:txBody>
      </p:sp>
      <p:pic>
        <p:nvPicPr>
          <p:cNvPr id="197" name="Google Shape;197;p6"/>
          <p:cNvPicPr preferRelativeResize="0"/>
          <p:nvPr/>
        </p:nvPicPr>
        <p:blipFill rotWithShape="1">
          <a:blip r:embed="rId4">
            <a:alphaModFix/>
          </a:blip>
          <a:srcRect/>
          <a:stretch/>
        </p:blipFill>
        <p:spPr>
          <a:xfrm>
            <a:off x="1112607" y="2093956"/>
            <a:ext cx="1432392" cy="1432392"/>
          </a:xfrm>
          <a:prstGeom prst="rect">
            <a:avLst/>
          </a:prstGeom>
          <a:noFill/>
          <a:ln>
            <a:noFill/>
          </a:ln>
        </p:spPr>
      </p:pic>
      <p:pic>
        <p:nvPicPr>
          <p:cNvPr id="198" name="Google Shape;198;p6"/>
          <p:cNvPicPr preferRelativeResize="0"/>
          <p:nvPr/>
        </p:nvPicPr>
        <p:blipFill rotWithShape="1">
          <a:blip r:embed="rId5">
            <a:alphaModFix/>
          </a:blip>
          <a:srcRect/>
          <a:stretch/>
        </p:blipFill>
        <p:spPr>
          <a:xfrm>
            <a:off x="9366005" y="2091614"/>
            <a:ext cx="1434733" cy="1434733"/>
          </a:xfrm>
          <a:prstGeom prst="rect">
            <a:avLst/>
          </a:prstGeom>
          <a:noFill/>
          <a:ln>
            <a:noFill/>
          </a:ln>
        </p:spPr>
      </p:pic>
      <p:pic>
        <p:nvPicPr>
          <p:cNvPr id="199" name="Google Shape;199;p6"/>
          <p:cNvPicPr preferRelativeResize="0"/>
          <p:nvPr/>
        </p:nvPicPr>
        <p:blipFill rotWithShape="1">
          <a:blip r:embed="rId6">
            <a:alphaModFix/>
          </a:blip>
          <a:srcRect/>
          <a:stretch/>
        </p:blipFill>
        <p:spPr>
          <a:xfrm>
            <a:off x="6609813" y="2091614"/>
            <a:ext cx="1434733" cy="1434733"/>
          </a:xfrm>
          <a:prstGeom prst="rect">
            <a:avLst/>
          </a:prstGeom>
          <a:noFill/>
          <a:ln>
            <a:noFill/>
          </a:ln>
        </p:spPr>
      </p:pic>
      <p:pic>
        <p:nvPicPr>
          <p:cNvPr id="200" name="Google Shape;200;p6"/>
          <p:cNvPicPr preferRelativeResize="0"/>
          <p:nvPr/>
        </p:nvPicPr>
        <p:blipFill rotWithShape="1">
          <a:blip r:embed="rId7">
            <a:alphaModFix/>
          </a:blip>
          <a:srcRect/>
          <a:stretch/>
        </p:blipFill>
        <p:spPr>
          <a:xfrm>
            <a:off x="3866458" y="2090798"/>
            <a:ext cx="1435549" cy="14355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 name="Rectangle 1">
            <a:extLst>
              <a:ext uri="{FF2B5EF4-FFF2-40B4-BE49-F238E27FC236}">
                <a16:creationId xmlns:a16="http://schemas.microsoft.com/office/drawing/2014/main" id="{6A11A864-4793-6B51-CD99-BDA43CCACCFF}"/>
              </a:ext>
            </a:extLst>
          </p:cNvPr>
          <p:cNvSpPr/>
          <p:nvPr/>
        </p:nvSpPr>
        <p:spPr>
          <a:xfrm>
            <a:off x="-1" y="-1658"/>
            <a:ext cx="12192002" cy="2045615"/>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 name="TextBox 4">
            <a:extLst>
              <a:ext uri="{FF2B5EF4-FFF2-40B4-BE49-F238E27FC236}">
                <a16:creationId xmlns:a16="http://schemas.microsoft.com/office/drawing/2014/main" id="{DED1ABA4-19E3-EA37-E0C9-7C3041DD4C9B}"/>
              </a:ext>
            </a:extLst>
          </p:cNvPr>
          <p:cNvSpPr txBox="1"/>
          <p:nvPr/>
        </p:nvSpPr>
        <p:spPr>
          <a:xfrm>
            <a:off x="354669" y="891563"/>
            <a:ext cx="843742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solidFill>
                  <a:schemeClr val="bg1"/>
                </a:solidFill>
                <a:latin typeface="Poppins" panose="00000500000000000000" pitchFamily="2" charset="0"/>
                <a:cs typeface="Poppins" panose="00000500000000000000" pitchFamily="2" charset="0"/>
              </a:rPr>
              <a:t>Our recent group achievements: </a:t>
            </a:r>
            <a:endParaRPr lang="en-GB" sz="3600" b="1" dirty="0">
              <a:solidFill>
                <a:schemeClr val="bg1"/>
              </a:solidFill>
              <a:latin typeface="Poppins" panose="00000500000000000000" pitchFamily="2" charset="0"/>
              <a:cs typeface="Poppins" panose="00000500000000000000" pitchFamily="2" charset="0"/>
            </a:endParaRPr>
          </a:p>
        </p:txBody>
      </p:sp>
      <p:pic>
        <p:nvPicPr>
          <p:cNvPr id="4" name="Picture 3">
            <a:extLst>
              <a:ext uri="{FF2B5EF4-FFF2-40B4-BE49-F238E27FC236}">
                <a16:creationId xmlns:a16="http://schemas.microsoft.com/office/drawing/2014/main" id="{A60C7562-8A44-DD9B-29BB-C4A0A2B49D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7103" y="396121"/>
            <a:ext cx="1520230" cy="495442"/>
          </a:xfrm>
          <a:prstGeom prst="rect">
            <a:avLst/>
          </a:prstGeom>
        </p:spPr>
      </p:pic>
      <p:pic>
        <p:nvPicPr>
          <p:cNvPr id="5" name="Picture 4">
            <a:extLst>
              <a:ext uri="{FF2B5EF4-FFF2-40B4-BE49-F238E27FC236}">
                <a16:creationId xmlns:a16="http://schemas.microsoft.com/office/drawing/2014/main" id="{96264FC7-07A2-7725-6C35-8FF2DAD5B826}"/>
              </a:ext>
            </a:extLst>
          </p:cNvPr>
          <p:cNvPicPr>
            <a:picLocks noChangeAspect="1"/>
          </p:cNvPicPr>
          <p:nvPr/>
        </p:nvPicPr>
        <p:blipFill>
          <a:blip r:embed="rId4"/>
          <a:stretch>
            <a:fillRect/>
          </a:stretch>
        </p:blipFill>
        <p:spPr>
          <a:xfrm>
            <a:off x="1113195" y="2344163"/>
            <a:ext cx="9965612" cy="441198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 name="Picture 1">
            <a:extLst>
              <a:ext uri="{FF2B5EF4-FFF2-40B4-BE49-F238E27FC236}">
                <a16:creationId xmlns:a16="http://schemas.microsoft.com/office/drawing/2014/main" id="{F77910C0-B1F5-9236-4B66-D9C5710F88EF}"/>
              </a:ext>
            </a:extLst>
          </p:cNvPr>
          <p:cNvPicPr>
            <a:picLocks noChangeAspect="1"/>
          </p:cNvPicPr>
          <p:nvPr/>
        </p:nvPicPr>
        <p:blipFill>
          <a:blip r:embed="rId3"/>
          <a:stretch>
            <a:fillRect/>
          </a:stretch>
        </p:blipFill>
        <p:spPr>
          <a:xfrm>
            <a:off x="0" y="3813994"/>
            <a:ext cx="12192000" cy="3039216"/>
          </a:xfrm>
          <a:prstGeom prst="rect">
            <a:avLst/>
          </a:prstGeom>
        </p:spPr>
      </p:pic>
      <p:sp>
        <p:nvSpPr>
          <p:cNvPr id="3" name="Rectangle 2">
            <a:extLst>
              <a:ext uri="{FF2B5EF4-FFF2-40B4-BE49-F238E27FC236}">
                <a16:creationId xmlns:a16="http://schemas.microsoft.com/office/drawing/2014/main" id="{41A59BB0-6071-1A1A-0FCD-F51879C83187}"/>
              </a:ext>
            </a:extLst>
          </p:cNvPr>
          <p:cNvSpPr/>
          <p:nvPr/>
        </p:nvSpPr>
        <p:spPr>
          <a:xfrm>
            <a:off x="-2" y="0"/>
            <a:ext cx="12192002" cy="381878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BBA0F921-9D7B-BAC8-064A-C7C839BEB680}"/>
              </a:ext>
            </a:extLst>
          </p:cNvPr>
          <p:cNvSpPr txBox="1"/>
          <p:nvPr/>
        </p:nvSpPr>
        <p:spPr>
          <a:xfrm>
            <a:off x="473825" y="1137883"/>
            <a:ext cx="4979324" cy="1323439"/>
          </a:xfrm>
          <a:prstGeom prst="rect">
            <a:avLst/>
          </a:prstGeom>
          <a:noFill/>
        </p:spPr>
        <p:txBody>
          <a:bodyPr wrap="square" rtlCol="0">
            <a:spAutoFit/>
          </a:bodyPr>
          <a:lstStyle/>
          <a:p>
            <a:r>
              <a:rPr lang="en-GB" sz="1600" b="1" dirty="0">
                <a:solidFill>
                  <a:schemeClr val="bg1"/>
                </a:solidFill>
                <a:latin typeface="Poppins" panose="00000500000000000000" pitchFamily="2" charset="0"/>
                <a:cs typeface="Poppins" panose="00000500000000000000" pitchFamily="2" charset="0"/>
              </a:rPr>
              <a:t>School Shop Opening Times:</a:t>
            </a:r>
          </a:p>
          <a:p>
            <a:endParaRPr lang="en-GB" sz="1600" b="1" dirty="0">
              <a:solidFill>
                <a:schemeClr val="bg1"/>
              </a:solidFill>
              <a:latin typeface="Poppins" panose="00000500000000000000" pitchFamily="2" charset="0"/>
              <a:cs typeface="Poppins" panose="00000500000000000000" pitchFamily="2" charset="0"/>
            </a:endParaRPr>
          </a:p>
          <a:p>
            <a:r>
              <a:rPr lang="en-GB" sz="1200" i="1" dirty="0">
                <a:solidFill>
                  <a:schemeClr val="bg1"/>
                </a:solidFill>
                <a:latin typeface="Poppins" panose="00000500000000000000" pitchFamily="2" charset="0"/>
                <a:cs typeface="Poppins" panose="00000500000000000000" pitchFamily="2" charset="0"/>
              </a:rPr>
              <a:t>Monday – Friday: 9am – 5pm</a:t>
            </a:r>
          </a:p>
          <a:p>
            <a:endParaRPr lang="en-GB" sz="1200" i="1" dirty="0">
              <a:solidFill>
                <a:schemeClr val="bg1"/>
              </a:solidFill>
              <a:latin typeface="Poppins" panose="00000500000000000000" pitchFamily="2" charset="0"/>
              <a:cs typeface="Poppins" panose="00000500000000000000" pitchFamily="2" charset="0"/>
            </a:endParaRPr>
          </a:p>
          <a:p>
            <a:r>
              <a:rPr lang="en-GB" sz="1200" i="1" dirty="0">
                <a:solidFill>
                  <a:schemeClr val="bg1"/>
                </a:solidFill>
                <a:latin typeface="Poppins" panose="00000500000000000000" pitchFamily="2" charset="0"/>
                <a:cs typeface="Poppins" panose="00000500000000000000" pitchFamily="2" charset="0"/>
              </a:rPr>
              <a:t>During the summer holidays we are open on a Saturday from 10am till 4pm.</a:t>
            </a:r>
          </a:p>
        </p:txBody>
      </p:sp>
      <p:sp>
        <p:nvSpPr>
          <p:cNvPr id="5" name="TextBox 4">
            <a:extLst>
              <a:ext uri="{FF2B5EF4-FFF2-40B4-BE49-F238E27FC236}">
                <a16:creationId xmlns:a16="http://schemas.microsoft.com/office/drawing/2014/main" id="{EC8BBC93-5185-E036-EAAE-A25B71B1886F}"/>
              </a:ext>
            </a:extLst>
          </p:cNvPr>
          <p:cNvSpPr txBox="1"/>
          <p:nvPr/>
        </p:nvSpPr>
        <p:spPr>
          <a:xfrm>
            <a:off x="473825" y="2664546"/>
            <a:ext cx="5137266" cy="769441"/>
          </a:xfrm>
          <a:prstGeom prst="rect">
            <a:avLst/>
          </a:prstGeom>
          <a:noFill/>
        </p:spPr>
        <p:txBody>
          <a:bodyPr wrap="square" rtlCol="0">
            <a:spAutoFit/>
          </a:bodyPr>
          <a:lstStyle/>
          <a:p>
            <a:r>
              <a:rPr lang="en-GB" sz="1600" b="1" dirty="0">
                <a:solidFill>
                  <a:schemeClr val="bg1"/>
                </a:solidFill>
                <a:latin typeface="Poppins" panose="00000500000000000000" pitchFamily="2" charset="0"/>
                <a:cs typeface="Poppins" panose="00000500000000000000" pitchFamily="2" charset="0"/>
              </a:rPr>
              <a:t>Where to find us:</a:t>
            </a:r>
          </a:p>
          <a:p>
            <a:endParaRPr lang="en-GB" sz="1600" b="1" dirty="0">
              <a:solidFill>
                <a:schemeClr val="bg1"/>
              </a:solidFill>
              <a:latin typeface="Poppins" panose="00000500000000000000" pitchFamily="2" charset="0"/>
              <a:cs typeface="Poppins" panose="00000500000000000000" pitchFamily="2" charset="0"/>
            </a:endParaRPr>
          </a:p>
          <a:p>
            <a:r>
              <a:rPr lang="en-GB" sz="1200" i="1" dirty="0">
                <a:solidFill>
                  <a:schemeClr val="bg1"/>
                </a:solidFill>
                <a:latin typeface="Poppins" panose="00000500000000000000" pitchFamily="2" charset="0"/>
                <a:cs typeface="Poppins" panose="00000500000000000000" pitchFamily="2" charset="0"/>
              </a:rPr>
              <a:t>No.9 Botolph Trading Estate, Oundle Road, Peterborough, PE2 9QP</a:t>
            </a:r>
          </a:p>
        </p:txBody>
      </p:sp>
      <p:pic>
        <p:nvPicPr>
          <p:cNvPr id="6" name="Picture 5">
            <a:extLst>
              <a:ext uri="{FF2B5EF4-FFF2-40B4-BE49-F238E27FC236}">
                <a16:creationId xmlns:a16="http://schemas.microsoft.com/office/drawing/2014/main" id="{25B8B602-5BB3-452E-785C-A90FB9C443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9664" y="789710"/>
            <a:ext cx="5438511" cy="2825850"/>
          </a:xfrm>
          <a:prstGeom prst="rect">
            <a:avLst/>
          </a:prstGeom>
        </p:spPr>
      </p:pic>
      <p:pic>
        <p:nvPicPr>
          <p:cNvPr id="7" name="Picture 6">
            <a:extLst>
              <a:ext uri="{FF2B5EF4-FFF2-40B4-BE49-F238E27FC236}">
                <a16:creationId xmlns:a16="http://schemas.microsoft.com/office/drawing/2014/main" id="{F2DB4D79-897E-8F02-23AD-CF088465AFAB}"/>
              </a:ext>
            </a:extLst>
          </p:cNvPr>
          <p:cNvPicPr>
            <a:picLocks noChangeAspect="1"/>
          </p:cNvPicPr>
          <p:nvPr/>
        </p:nvPicPr>
        <p:blipFill>
          <a:blip r:embed="rId3"/>
          <a:stretch>
            <a:fillRect/>
          </a:stretch>
        </p:blipFill>
        <p:spPr>
          <a:xfrm>
            <a:off x="-2877" y="-34605"/>
            <a:ext cx="12192000" cy="969264"/>
          </a:xfrm>
          <a:prstGeom prst="rect">
            <a:avLst/>
          </a:prstGeom>
        </p:spPr>
      </p:pic>
      <p:sp>
        <p:nvSpPr>
          <p:cNvPr id="8" name="TextBox 7">
            <a:extLst>
              <a:ext uri="{FF2B5EF4-FFF2-40B4-BE49-F238E27FC236}">
                <a16:creationId xmlns:a16="http://schemas.microsoft.com/office/drawing/2014/main" id="{3AB1D4FF-79A6-BF1A-AB5C-D0C740C4E5A0}"/>
              </a:ext>
            </a:extLst>
          </p:cNvPr>
          <p:cNvSpPr txBox="1"/>
          <p:nvPr/>
        </p:nvSpPr>
        <p:spPr>
          <a:xfrm>
            <a:off x="473825" y="171588"/>
            <a:ext cx="4463934" cy="646331"/>
          </a:xfrm>
          <a:prstGeom prst="rect">
            <a:avLst/>
          </a:prstGeom>
          <a:noFill/>
        </p:spPr>
        <p:txBody>
          <a:bodyPr wrap="square" rtlCol="0">
            <a:spAutoFit/>
          </a:bodyPr>
          <a:lstStyle/>
          <a:p>
            <a:r>
              <a:rPr lang="en-GB" sz="3600" b="1" dirty="0">
                <a:solidFill>
                  <a:schemeClr val="bg1"/>
                </a:solidFill>
                <a:latin typeface="Poppins" panose="00000500000000000000" pitchFamily="2" charset="0"/>
                <a:cs typeface="Poppins" panose="00000500000000000000" pitchFamily="2" charset="0"/>
              </a:rPr>
              <a:t>Visit us in store…</a:t>
            </a:r>
          </a:p>
        </p:txBody>
      </p:sp>
      <p:pic>
        <p:nvPicPr>
          <p:cNvPr id="9" name="Picture 8">
            <a:extLst>
              <a:ext uri="{FF2B5EF4-FFF2-40B4-BE49-F238E27FC236}">
                <a16:creationId xmlns:a16="http://schemas.microsoft.com/office/drawing/2014/main" id="{89ADB656-BA1F-1688-2558-F7EF4FB74F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25728" y="198024"/>
            <a:ext cx="1520230" cy="495442"/>
          </a:xfrm>
          <a:prstGeom prst="rect">
            <a:avLst/>
          </a:prstGeom>
        </p:spPr>
      </p:pic>
      <p:pic>
        <p:nvPicPr>
          <p:cNvPr id="10" name="Picture 9" descr="A store with clothes on display&#10;&#10;AI-generated content may be incorrect.">
            <a:extLst>
              <a:ext uri="{FF2B5EF4-FFF2-40B4-BE49-F238E27FC236}">
                <a16:creationId xmlns:a16="http://schemas.microsoft.com/office/drawing/2014/main" id="{B87E465B-D041-7BF4-DD7B-46DC95DBA509}"/>
              </a:ext>
            </a:extLst>
          </p:cNvPr>
          <p:cNvPicPr>
            <a:picLocks noChangeAspect="1"/>
          </p:cNvPicPr>
          <p:nvPr/>
        </p:nvPicPr>
        <p:blipFill>
          <a:blip r:embed="rId6" cstate="print">
            <a:extLst>
              <a:ext uri="{28A0092B-C50C-407E-A947-70E740481C1C}">
                <a14:useLocalDpi xmlns:a14="http://schemas.microsoft.com/office/drawing/2010/main" val="0"/>
              </a:ext>
            </a:extLst>
          </a:blip>
          <a:srcRect l="18389" t="29057" r="19031" b="11515"/>
          <a:stretch/>
        </p:blipFill>
        <p:spPr>
          <a:xfrm>
            <a:off x="7421592" y="3813994"/>
            <a:ext cx="4770408" cy="3039216"/>
          </a:xfrm>
          <a:prstGeom prst="rect">
            <a:avLst/>
          </a:prstGeom>
        </p:spPr>
      </p:pic>
      <p:pic>
        <p:nvPicPr>
          <p:cNvPr id="11" name="Picture 10" descr="A room with a table and toys&#10;&#10;AI-generated content may be incorrect.">
            <a:extLst>
              <a:ext uri="{FF2B5EF4-FFF2-40B4-BE49-F238E27FC236}">
                <a16:creationId xmlns:a16="http://schemas.microsoft.com/office/drawing/2014/main" id="{A8638341-95E2-7AFB-A7D8-D8A0C67DC3F5}"/>
              </a:ext>
            </a:extLst>
          </p:cNvPr>
          <p:cNvPicPr>
            <a:picLocks noChangeAspect="1"/>
          </p:cNvPicPr>
          <p:nvPr/>
        </p:nvPicPr>
        <p:blipFill>
          <a:blip r:embed="rId7" cstate="print">
            <a:extLst>
              <a:ext uri="{28A0092B-C50C-407E-A947-70E740481C1C}">
                <a14:useLocalDpi xmlns:a14="http://schemas.microsoft.com/office/drawing/2010/main" val="0"/>
              </a:ext>
            </a:extLst>
          </a:blip>
          <a:srcRect l="4377" t="4528" r="8836" b="8051"/>
          <a:stretch/>
        </p:blipFill>
        <p:spPr>
          <a:xfrm>
            <a:off x="5210729" y="3965073"/>
            <a:ext cx="2012226" cy="2702553"/>
          </a:xfrm>
          <a:prstGeom prst="rect">
            <a:avLst/>
          </a:prstGeom>
          <a:ln>
            <a:noFill/>
          </a:ln>
          <a:effectLst>
            <a:softEdge rad="112500"/>
          </a:effectLst>
        </p:spPr>
      </p:pic>
      <p:pic>
        <p:nvPicPr>
          <p:cNvPr id="12" name="Picture 11" descr="A store with white shirts and white shirts&#10;&#10;AI-generated content may be incorrect.">
            <a:extLst>
              <a:ext uri="{FF2B5EF4-FFF2-40B4-BE49-F238E27FC236}">
                <a16:creationId xmlns:a16="http://schemas.microsoft.com/office/drawing/2014/main" id="{F0D120B8-B7E9-03A2-3565-053706D6A2F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8343" y="5369891"/>
            <a:ext cx="2291611" cy="1393154"/>
          </a:xfrm>
          <a:prstGeom prst="rect">
            <a:avLst/>
          </a:prstGeom>
          <a:ln>
            <a:noFill/>
          </a:ln>
          <a:effectLst>
            <a:softEdge rad="112500"/>
          </a:effectLst>
        </p:spPr>
      </p:pic>
      <p:pic>
        <p:nvPicPr>
          <p:cNvPr id="13" name="Picture 12">
            <a:extLst>
              <a:ext uri="{FF2B5EF4-FFF2-40B4-BE49-F238E27FC236}">
                <a16:creationId xmlns:a16="http://schemas.microsoft.com/office/drawing/2014/main" id="{1E0E4FA7-4F1F-AC34-9A2F-4EAAB6B76B55}"/>
              </a:ext>
            </a:extLst>
          </p:cNvPr>
          <p:cNvPicPr>
            <a:picLocks noChangeAspect="1"/>
          </p:cNvPicPr>
          <p:nvPr/>
        </p:nvPicPr>
        <p:blipFill>
          <a:blip r:embed="rId9"/>
          <a:srcRect l="6598" t="14081" r="470" b="19632"/>
          <a:stretch/>
        </p:blipFill>
        <p:spPr>
          <a:xfrm>
            <a:off x="2811415" y="3947821"/>
            <a:ext cx="2145600" cy="1487267"/>
          </a:xfrm>
          <a:prstGeom prst="rect">
            <a:avLst/>
          </a:prstGeom>
          <a:ln>
            <a:noFill/>
          </a:ln>
          <a:effectLst>
            <a:softEdge rad="112500"/>
          </a:effectLst>
        </p:spPr>
      </p:pic>
      <p:pic>
        <p:nvPicPr>
          <p:cNvPr id="14" name="Picture 13">
            <a:extLst>
              <a:ext uri="{FF2B5EF4-FFF2-40B4-BE49-F238E27FC236}">
                <a16:creationId xmlns:a16="http://schemas.microsoft.com/office/drawing/2014/main" id="{1FC7DCBD-A3B1-5441-4E32-25BD37B8F43B}"/>
              </a:ext>
            </a:extLst>
          </p:cNvPr>
          <p:cNvPicPr>
            <a:picLocks noChangeAspect="1"/>
          </p:cNvPicPr>
          <p:nvPr/>
        </p:nvPicPr>
        <p:blipFill>
          <a:blip r:embed="rId10"/>
          <a:srcRect l="6978" t="19972" r="2281" b="13780"/>
          <a:stretch/>
        </p:blipFill>
        <p:spPr>
          <a:xfrm>
            <a:off x="391009" y="3898771"/>
            <a:ext cx="2012226" cy="1397206"/>
          </a:xfrm>
          <a:prstGeom prst="rect">
            <a:avLst/>
          </a:prstGeom>
        </p:spPr>
      </p:pic>
      <p:pic>
        <p:nvPicPr>
          <p:cNvPr id="15" name="Picture 14">
            <a:extLst>
              <a:ext uri="{FF2B5EF4-FFF2-40B4-BE49-F238E27FC236}">
                <a16:creationId xmlns:a16="http://schemas.microsoft.com/office/drawing/2014/main" id="{F5D2C04E-5B4F-B736-8188-6E9729FAE259}"/>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967" t="19078" b="8892"/>
          <a:stretch>
            <a:fillRect/>
          </a:stretch>
        </p:blipFill>
        <p:spPr bwMode="auto">
          <a:xfrm>
            <a:off x="2784666" y="5504062"/>
            <a:ext cx="2145601" cy="118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951</Words>
  <Application>Microsoft Office PowerPoint</Application>
  <PresentationFormat>Widescreen</PresentationFormat>
  <Paragraphs>103</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Poppins</vt:lpstr>
      <vt:lpstr>Aptos</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James Eastup</dc:creator>
  <cp:lastModifiedBy>Mollie Crombie</cp:lastModifiedBy>
  <cp:revision>2</cp:revision>
  <dcterms:created xsi:type="dcterms:W3CDTF">2025-04-24T11:06:03Z</dcterms:created>
  <dcterms:modified xsi:type="dcterms:W3CDTF">2026-03-23T13:15:14Z</dcterms:modified>
</cp:coreProperties>
</file>